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B32461A-250E-4A29-9E9B-599CA3838FA1}" type="datetime1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6E82007-CDD1-4BCF-B9F4-9D458EFEEFE1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4A4F265-CA88-4C30-A9AD-02E6A5184734}" type="datetime1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823242C-D747-4ADD-80D8-99421268E3A8}" type="datetime1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74680"/>
            <a:ext cx="8074440" cy="423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7200" b="1" strike="noStrike">
                <a:solidFill>
                  <a:srgbClr val="604A7B"/>
                </a:solidFill>
                <a:latin typeface="Showcard Gothic"/>
                <a:ea typeface="Gulim"/>
              </a:rPr>
              <a:t>     Этот  трудный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7200" b="1" strike="noStrike">
                <a:solidFill>
                  <a:srgbClr val="604A7B"/>
                </a:solidFill>
                <a:latin typeface="Showcard Gothic"/>
                <a:ea typeface="Gulim"/>
              </a:rPr>
              <a:t>подростковый возраст</a:t>
            </a:r>
            <a:endParaRPr/>
          </a:p>
        </p:txBody>
      </p:sp>
      <p:pic>
        <p:nvPicPr>
          <p:cNvPr id="109" name="Picture 5"/>
          <p:cNvPicPr/>
          <p:nvPr/>
        </p:nvPicPr>
        <p:blipFill>
          <a:blip r:embed="rId2"/>
          <a:stretch/>
        </p:blipFill>
        <p:spPr>
          <a:xfrm>
            <a:off x="3204000" y="4005000"/>
            <a:ext cx="2361600" cy="213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dirty="0" smtClean="0">
                <a:solidFill>
                  <a:srgbClr val="F44330"/>
                </a:solidFill>
                <a:latin typeface="Book Antiqua"/>
                <a:ea typeface="Gulim"/>
              </a:rPr>
              <a:t>Подростковый </a:t>
            </a:r>
            <a:r>
              <a:rPr lang="ru-RU" sz="4400" b="1" strike="noStrike" dirty="0">
                <a:solidFill>
                  <a:srgbClr val="F44330"/>
                </a:solidFill>
                <a:latin typeface="Book Antiqua"/>
                <a:ea typeface="Gulim"/>
              </a:rPr>
              <a:t>возраст</a:t>
            </a:r>
            <a:endParaRPr dirty="0"/>
          </a:p>
        </p:txBody>
      </p:sp>
      <p:sp>
        <p:nvSpPr>
          <p:cNvPr id="111" name="CustomShape 2"/>
          <p:cNvSpPr/>
          <p:nvPr/>
        </p:nvSpPr>
        <p:spPr>
          <a:xfrm>
            <a:off x="971600" y="1557360"/>
            <a:ext cx="7272808" cy="4525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3200" b="1" i="1" strike="noStrike" dirty="0">
                <a:solidFill>
                  <a:srgbClr val="17375E"/>
                </a:solidFill>
                <a:latin typeface="Book Antiqua"/>
              </a:rPr>
              <a:t>возрастной  перелом, кризис </a:t>
            </a:r>
            <a:endParaRPr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3200" b="1" i="1" strike="noStrike" dirty="0">
                <a:solidFill>
                  <a:srgbClr val="17375E"/>
                </a:solidFill>
                <a:latin typeface="Book Antiqua"/>
              </a:rPr>
              <a:t>пора бурных изменений,</a:t>
            </a:r>
            <a:endParaRPr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3200" b="1" i="1" strike="noStrike" dirty="0">
                <a:solidFill>
                  <a:srgbClr val="17375E"/>
                </a:solidFill>
                <a:latin typeface="Book Antiqua"/>
              </a:rPr>
              <a:t>физическое созревание, </a:t>
            </a:r>
            <a:endParaRPr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3200" b="1" i="1" strike="noStrike" dirty="0">
                <a:solidFill>
                  <a:srgbClr val="17375E"/>
                </a:solidFill>
                <a:latin typeface="Book Antiqua"/>
              </a:rPr>
              <a:t>стремление быть и считаться взрослым</a:t>
            </a:r>
            <a:endParaRPr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3200" b="1" i="1" strike="noStrike" dirty="0">
                <a:solidFill>
                  <a:srgbClr val="17375E"/>
                </a:solidFill>
                <a:latin typeface="Book Antiqua"/>
              </a:rPr>
              <a:t>интеллектуальное и  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3200" b="1" i="1" strike="noStrike" dirty="0">
                <a:solidFill>
                  <a:srgbClr val="17375E"/>
                </a:solidFill>
                <a:latin typeface="Book Antiqua"/>
              </a:rPr>
              <a:t>личностное становление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67640" y="548640"/>
            <a:ext cx="822888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600" b="1" strike="noStrike">
                <a:solidFill>
                  <a:srgbClr val="F44330"/>
                </a:solidFill>
                <a:latin typeface="Book Antiqua"/>
                <a:ea typeface="Gulim"/>
              </a:rPr>
              <a:t>Проблемы подросткового возраста возраста</a:t>
            </a:r>
            <a:endParaRPr/>
          </a:p>
        </p:txBody>
      </p:sp>
      <p:sp>
        <p:nvSpPr>
          <p:cNvPr id="114" name="CustomShape 2"/>
          <p:cNvSpPr/>
          <p:nvPr/>
        </p:nvSpPr>
        <p:spPr>
          <a:xfrm>
            <a:off x="1115616" y="2636912"/>
            <a:ext cx="7056384" cy="34884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2800" b="1" i="1" strike="noStrike" dirty="0">
                <a:solidFill>
                  <a:srgbClr val="17375E"/>
                </a:solidFill>
                <a:latin typeface="Book Antiqua"/>
              </a:rPr>
              <a:t>Снижение учебной мотивации и школьной успеваемости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2800" b="1" i="1" strike="noStrike" dirty="0">
                <a:solidFill>
                  <a:srgbClr val="17375E"/>
                </a:solidFill>
                <a:latin typeface="Book Antiqua"/>
              </a:rPr>
              <a:t>Поиск объекта подражания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2800" b="1" i="1" strike="noStrike" dirty="0">
                <a:solidFill>
                  <a:srgbClr val="17375E"/>
                </a:solidFill>
                <a:latin typeface="Book Antiqua"/>
              </a:rPr>
              <a:t>Чувствительность к оценке окружающих</a:t>
            </a:r>
            <a:r>
              <a:rPr lang="ru-RU" sz="2800" b="1" strike="noStrike" dirty="0">
                <a:solidFill>
                  <a:srgbClr val="17375E"/>
                </a:solidFill>
                <a:latin typeface="Book Antiqua"/>
              </a:rPr>
              <a:t>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971600" y="865440"/>
            <a:ext cx="7696488" cy="1411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3600" b="1" strike="noStrike" dirty="0">
                <a:solidFill>
                  <a:srgbClr val="604A7B"/>
                </a:solidFill>
                <a:latin typeface="Showcard Gothic"/>
                <a:ea typeface="Gulim"/>
              </a:rPr>
              <a:t>Особенности личности подростка:</a:t>
            </a:r>
            <a:endParaRPr sz="1400" dirty="0"/>
          </a:p>
          <a:p>
            <a:r>
              <a:rPr lang="ru-RU" sz="2800" b="1" i="1" strike="noStrike" dirty="0">
                <a:solidFill>
                  <a:srgbClr val="F44330"/>
                </a:solidFill>
                <a:latin typeface="Showcard Gothic"/>
                <a:ea typeface="Gulim"/>
              </a:rPr>
              <a:t>« Пробую быть самостоятельным,</a:t>
            </a:r>
            <a:endParaRPr sz="1600" dirty="0"/>
          </a:p>
          <a:p>
            <a:r>
              <a:rPr lang="ru-RU" sz="2800" b="1" i="1" strike="noStrike" dirty="0">
                <a:solidFill>
                  <a:srgbClr val="F44330"/>
                </a:solidFill>
                <a:latin typeface="Showcard Gothic"/>
                <a:ea typeface="Gulim"/>
              </a:rPr>
              <a:t> хотя не очень умею» </a:t>
            </a:r>
            <a:endParaRPr sz="160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117" name="CustomShape 2"/>
          <p:cNvSpPr/>
          <p:nvPr/>
        </p:nvSpPr>
        <p:spPr>
          <a:xfrm>
            <a:off x="827584" y="2421000"/>
            <a:ext cx="7272808" cy="36002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Showcard Gothic"/>
              </a:rPr>
              <a:t>Есть свое мнение, не всегда верное</a:t>
            </a: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Showcard Gothic"/>
              </a:rPr>
              <a:t>Считает именно свое мнение истинно верным </a:t>
            </a: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Showcard Gothic"/>
              </a:rPr>
              <a:t>Не считается с мнением родителей </a:t>
            </a: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Showcard Gothic"/>
              </a:rPr>
              <a:t>Поступает так, как хочет </a:t>
            </a: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Showcard Gothic"/>
              </a:rPr>
              <a:t>Есть стремление попробовать все, что делают его сверстники и взрослые (покурить и т.д.)</a:t>
            </a: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Showcard Gothic"/>
              </a:rPr>
              <a:t>Считает, что он все может и с ним ничего не может случиться (не заботится о безопасности)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908668" y="584488"/>
            <a:ext cx="7200800" cy="12821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dirty="0"/>
          </a:p>
          <a:p>
            <a:pPr algn="ctr"/>
            <a:r>
              <a:rPr lang="ru-RU" sz="2800" b="1" strike="noStrike" dirty="0">
                <a:solidFill>
                  <a:srgbClr val="F44330"/>
                </a:solidFill>
                <a:latin typeface="Book Antiqua"/>
                <a:ea typeface="Gulim"/>
              </a:rPr>
              <a:t>Проблемы подросткового </a:t>
            </a:r>
            <a:endParaRPr lang="ru-RU" sz="2800" b="1" strike="noStrike" dirty="0" smtClean="0">
              <a:solidFill>
                <a:srgbClr val="F44330"/>
              </a:solidFill>
              <a:latin typeface="Book Antiqua"/>
              <a:ea typeface="Gulim"/>
            </a:endParaRPr>
          </a:p>
          <a:p>
            <a:pPr algn="ctr"/>
            <a:r>
              <a:rPr lang="ru-RU" sz="2800" b="1" strike="noStrike" dirty="0" smtClean="0">
                <a:solidFill>
                  <a:srgbClr val="F44330"/>
                </a:solidFill>
                <a:latin typeface="Book Antiqua"/>
                <a:ea typeface="Gulim"/>
              </a:rPr>
              <a:t>возраста  </a:t>
            </a:r>
            <a:r>
              <a:rPr lang="ru-RU" sz="2800" b="1" strike="noStrike" dirty="0" err="1">
                <a:solidFill>
                  <a:srgbClr val="F44330"/>
                </a:solidFill>
                <a:latin typeface="Book Antiqua"/>
                <a:ea typeface="Gulim"/>
              </a:rPr>
              <a:t>возраста</a:t>
            </a:r>
            <a:endParaRPr sz="1050"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2"/>
          <p:cNvSpPr/>
          <p:nvPr/>
        </p:nvSpPr>
        <p:spPr>
          <a:xfrm>
            <a:off x="908668" y="1866600"/>
            <a:ext cx="7263732" cy="41546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 smtClean="0">
                <a:solidFill>
                  <a:srgbClr val="17375E"/>
                </a:solidFill>
                <a:latin typeface="Book Antiqua"/>
              </a:rPr>
              <a:t>Стремление расширить свои права</a:t>
            </a:r>
            <a:endParaRPr sz="1600" dirty="0" smtClean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 smtClean="0">
                <a:solidFill>
                  <a:srgbClr val="17375E"/>
                </a:solidFill>
                <a:latin typeface="Book Antiqua"/>
              </a:rPr>
              <a:t>Объединение </a:t>
            </a:r>
            <a:r>
              <a:rPr lang="ru-RU" sz="2400" b="1" strike="noStrike" dirty="0">
                <a:solidFill>
                  <a:srgbClr val="17375E"/>
                </a:solidFill>
                <a:latin typeface="Book Antiqua"/>
              </a:rPr>
              <a:t>в различные группы или присоединение к какой-либо  неформальной группировке</a:t>
            </a:r>
            <a:endParaRPr sz="16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Book Antiqua"/>
              </a:rPr>
              <a:t>Слабость самоконтроля  (резкость в поведении, грубость, колебания в настроении, ранимость, скрытность, стремление поступать наперекор требованию и желанию</a:t>
            </a:r>
            <a:endParaRPr sz="16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>
                <a:solidFill>
                  <a:srgbClr val="17375E"/>
                </a:solidFill>
                <a:latin typeface="Book Antiqua"/>
              </a:rPr>
              <a:t> взрослых, игнорирование </a:t>
            </a:r>
            <a:endParaRPr sz="16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400" b="1" strike="noStrike" dirty="0" smtClean="0">
                <a:solidFill>
                  <a:srgbClr val="17375E"/>
                </a:solidFill>
                <a:latin typeface="Book Antiqua"/>
              </a:rPr>
              <a:t>замечаний)</a:t>
            </a:r>
            <a:endParaRPr sz="1600" dirty="0" smtClean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dirty="0">
                <a:solidFill>
                  <a:srgbClr val="F44330"/>
                </a:solidFill>
                <a:latin typeface="Showcard Gothic"/>
                <a:ea typeface="Gulim"/>
              </a:rPr>
              <a:t>Секреты правильного общения</a:t>
            </a:r>
            <a:endParaRPr sz="1100" dirty="0"/>
          </a:p>
        </p:txBody>
      </p:sp>
      <p:sp>
        <p:nvSpPr>
          <p:cNvPr id="122" name="CustomShape 2"/>
          <p:cNvSpPr/>
          <p:nvPr/>
        </p:nvSpPr>
        <p:spPr>
          <a:xfrm>
            <a:off x="971600" y="1450440"/>
            <a:ext cx="7128792" cy="435482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Понять и принять возрастные</a:t>
            </a:r>
            <a:endParaRPr sz="1400" dirty="0"/>
          </a:p>
          <a:p>
            <a:pPr>
              <a:lnSpc>
                <a:spcPct val="10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 изменения ребенка.</a:t>
            </a:r>
            <a:endParaRPr sz="1400" dirty="0"/>
          </a:p>
          <a:p>
            <a:pPr>
              <a:lnSpc>
                <a:spcPct val="100000"/>
              </a:lnSpc>
            </a:pPr>
            <a:endParaRPr sz="1400"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Придерживайтесь единых требований и взглядов в воспитании. </a:t>
            </a:r>
            <a:endParaRPr sz="1400" dirty="0"/>
          </a:p>
          <a:p>
            <a:pPr>
              <a:lnSpc>
                <a:spcPct val="100000"/>
              </a:lnSpc>
            </a:pPr>
            <a:endParaRPr sz="1400"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Будьте последовательны  в своих действиях к ребенку. </a:t>
            </a:r>
            <a:endParaRPr sz="1400" dirty="0"/>
          </a:p>
          <a:p>
            <a:pPr>
              <a:lnSpc>
                <a:spcPct val="100000"/>
              </a:lnSpc>
            </a:pPr>
            <a:endParaRPr sz="1400" dirty="0"/>
          </a:p>
          <a:p>
            <a:pPr>
              <a:lnSpc>
                <a:spcPct val="100000"/>
              </a:lnSpc>
              <a:buSzPct val="115000"/>
              <a:buFont typeface="Wingdings" charset="2"/>
              <a:buChar char=""/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Одобряйте подростка и поддержи-</a:t>
            </a:r>
            <a:endParaRPr sz="1400" dirty="0"/>
          </a:p>
          <a:p>
            <a:pPr>
              <a:lnSpc>
                <a:spcPct val="100000"/>
              </a:lnSpc>
            </a:pPr>
            <a:r>
              <a:rPr lang="ru-RU" sz="2000" b="1" strike="noStrike" dirty="0" err="1">
                <a:solidFill>
                  <a:srgbClr val="17375E"/>
                </a:solidFill>
                <a:latin typeface="Book Antiqua"/>
              </a:rPr>
              <a:t>вайте</a:t>
            </a: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 его сильные стороны. </a:t>
            </a:r>
            <a:endParaRPr sz="1400" dirty="0"/>
          </a:p>
        </p:txBody>
      </p:sp>
      <p:pic>
        <p:nvPicPr>
          <p:cNvPr id="124" name="Picture 6"/>
          <p:cNvPicPr/>
          <p:nvPr/>
        </p:nvPicPr>
        <p:blipFill>
          <a:blip r:embed="rId2"/>
          <a:stretch/>
        </p:blipFill>
        <p:spPr>
          <a:xfrm>
            <a:off x="6300192" y="4008003"/>
            <a:ext cx="1904400" cy="1573920"/>
          </a:xfrm>
          <a:prstGeom prst="rect">
            <a:avLst/>
          </a:prstGeom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dirty="0">
                <a:solidFill>
                  <a:srgbClr val="F44330"/>
                </a:solidFill>
                <a:latin typeface="Showcard Gothic"/>
                <a:ea typeface="Gulim"/>
              </a:rPr>
              <a:t>Секреты правильного общения</a:t>
            </a:r>
            <a:endParaRPr sz="1200" dirty="0"/>
          </a:p>
        </p:txBody>
      </p:sp>
      <p:sp>
        <p:nvSpPr>
          <p:cNvPr id="126" name="CustomShape 2"/>
          <p:cNvSpPr/>
          <p:nvPr/>
        </p:nvSpPr>
        <p:spPr>
          <a:xfrm>
            <a:off x="971600" y="1416960"/>
            <a:ext cx="7200800" cy="4532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 algn="ctr"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200" b="1" strike="noStrike" dirty="0">
                <a:solidFill>
                  <a:srgbClr val="17375E"/>
                </a:solidFill>
                <a:latin typeface="Book Antiqua"/>
              </a:rPr>
              <a:t>                    </a:t>
            </a: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Помогайте подростку самостоятельно</a:t>
            </a:r>
            <a:endParaRPr sz="1600" dirty="0"/>
          </a:p>
          <a:p>
            <a:pPr algn="ctr">
              <a:lnSpc>
                <a:spcPct val="9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 мыслить.</a:t>
            </a:r>
            <a:endParaRPr sz="1600" dirty="0"/>
          </a:p>
          <a:p>
            <a:pPr algn="ctr">
              <a:lnSpc>
                <a:spcPct val="90000"/>
              </a:lnSpc>
            </a:pPr>
            <a:endParaRPr sz="1600" dirty="0"/>
          </a:p>
          <a:p>
            <a:pPr algn="ctr">
              <a:lnSpc>
                <a:spcPct val="9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                       Уважайте потребность в уединении,</a:t>
            </a:r>
            <a:endParaRPr sz="1600" dirty="0"/>
          </a:p>
          <a:p>
            <a:pPr algn="ctr">
              <a:lnSpc>
                <a:spcPct val="9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 в личной  жизни.</a:t>
            </a:r>
            <a:endParaRPr sz="1600" dirty="0"/>
          </a:p>
          <a:p>
            <a:pPr>
              <a:lnSpc>
                <a:spcPct val="90000"/>
              </a:lnSpc>
            </a:pPr>
            <a:endParaRPr sz="16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Не ругайте его друзей или тех, с кем он встречается. </a:t>
            </a:r>
            <a:endParaRPr sz="1600" dirty="0"/>
          </a:p>
          <a:p>
            <a:pPr>
              <a:lnSpc>
                <a:spcPct val="90000"/>
              </a:lnSpc>
            </a:pPr>
            <a:endParaRPr sz="16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Не навешивайте ярлыков типа  «Ты глупая и ленивая и никогда ничего не добьешься». </a:t>
            </a:r>
            <a:endParaRPr sz="1600" dirty="0"/>
          </a:p>
          <a:p>
            <a:pPr>
              <a:lnSpc>
                <a:spcPct val="90000"/>
              </a:lnSpc>
            </a:pPr>
            <a:endParaRPr sz="16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Учите подростка социально приемлемым</a:t>
            </a:r>
            <a:endParaRPr sz="1600" dirty="0"/>
          </a:p>
          <a:p>
            <a:pPr>
              <a:lnSpc>
                <a:spcPct val="9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 методам для самовыражения и</a:t>
            </a:r>
            <a:endParaRPr sz="1600" dirty="0"/>
          </a:p>
          <a:p>
            <a:pPr>
              <a:lnSpc>
                <a:spcPct val="9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 самоутверждения.</a:t>
            </a:r>
            <a:endParaRPr sz="1600"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pic>
        <p:nvPicPr>
          <p:cNvPr id="127" name="Picture 4"/>
          <p:cNvPicPr/>
          <p:nvPr/>
        </p:nvPicPr>
        <p:blipFill>
          <a:blip r:embed="rId2"/>
          <a:stretch/>
        </p:blipFill>
        <p:spPr>
          <a:xfrm>
            <a:off x="935686" y="1386949"/>
            <a:ext cx="1944216" cy="141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dirty="0">
                <a:solidFill>
                  <a:srgbClr val="F44330"/>
                </a:solidFill>
                <a:latin typeface="Showcard Gothic"/>
                <a:ea typeface="Gulim"/>
              </a:rPr>
              <a:t>Секреты правильного общения</a:t>
            </a:r>
            <a:endParaRPr sz="1100" dirty="0"/>
          </a:p>
        </p:txBody>
      </p:sp>
      <p:sp>
        <p:nvSpPr>
          <p:cNvPr id="130" name="CustomShape 2"/>
          <p:cNvSpPr/>
          <p:nvPr/>
        </p:nvSpPr>
        <p:spPr>
          <a:xfrm>
            <a:off x="971600" y="1600200"/>
            <a:ext cx="7245040" cy="434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ru-RU" sz="2800" b="1" strike="noStrike" dirty="0">
                <a:solidFill>
                  <a:srgbClr val="17375E"/>
                </a:solidFill>
                <a:latin typeface="Book Antiqua"/>
              </a:rPr>
              <a:t>Избегайте</a:t>
            </a: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trike="noStrike" dirty="0">
                <a:solidFill>
                  <a:srgbClr val="17375E"/>
                </a:solidFill>
                <a:latin typeface="Book Antiqua"/>
              </a:rPr>
              <a:t>неоднозначных   высказываний; </a:t>
            </a:r>
            <a:endParaRPr sz="1400" dirty="0"/>
          </a:p>
          <a:p>
            <a:pPr>
              <a:lnSpc>
                <a:spcPct val="90000"/>
              </a:lnSpc>
            </a:pP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trike="noStrike" dirty="0">
                <a:solidFill>
                  <a:srgbClr val="17375E"/>
                </a:solidFill>
                <a:latin typeface="Book Antiqua"/>
              </a:rPr>
              <a:t>неоправданного применения силы и угроз для контроля за поведением подростков;</a:t>
            </a:r>
            <a:endParaRPr sz="1400" dirty="0"/>
          </a:p>
          <a:p>
            <a:pPr>
              <a:lnSpc>
                <a:spcPct val="90000"/>
              </a:lnSpc>
            </a:pP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trike="noStrike" dirty="0">
                <a:solidFill>
                  <a:srgbClr val="17375E"/>
                </a:solidFill>
                <a:latin typeface="Book Antiqua"/>
              </a:rPr>
              <a:t>громких фраз и проповедей;</a:t>
            </a:r>
            <a:endParaRPr sz="1400" dirty="0"/>
          </a:p>
          <a:p>
            <a:pPr>
              <a:lnSpc>
                <a:spcPct val="90000"/>
              </a:lnSpc>
            </a:pPr>
            <a:endParaRPr sz="1400" dirty="0"/>
          </a:p>
          <a:p>
            <a:pPr>
              <a:lnSpc>
                <a:spcPct val="90000"/>
              </a:lnSpc>
              <a:buSzPct val="115000"/>
              <a:buFont typeface="Wingdings" charset="2"/>
              <a:buChar char=""/>
            </a:pPr>
            <a:r>
              <a:rPr lang="ru-RU" strike="noStrike" dirty="0">
                <a:solidFill>
                  <a:srgbClr val="17375E"/>
                </a:solidFill>
                <a:latin typeface="Book Antiqua"/>
              </a:rPr>
              <a:t>крайностей:  </a:t>
            </a:r>
            <a:endParaRPr sz="1400" dirty="0"/>
          </a:p>
          <a:p>
            <a:pPr algn="ctr">
              <a:lnSpc>
                <a:spcPct val="90000"/>
              </a:lnSpc>
            </a:pPr>
            <a:endParaRPr sz="1400" dirty="0"/>
          </a:p>
          <a:p>
            <a:pPr algn="ctr">
              <a:lnSpc>
                <a:spcPct val="90000"/>
              </a:lnSpc>
            </a:pPr>
            <a:endParaRPr sz="1400" dirty="0"/>
          </a:p>
          <a:p>
            <a:pPr algn="ctr">
              <a:lnSpc>
                <a:spcPct val="9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Неправильно давать полную свободу также,  </a:t>
            </a:r>
            <a:endParaRPr sz="1400" dirty="0"/>
          </a:p>
          <a:p>
            <a:pPr algn="ctr">
              <a:lnSpc>
                <a:spcPct val="90000"/>
              </a:lnSpc>
            </a:pPr>
            <a:r>
              <a:rPr lang="ru-RU" sz="2000" b="1" strike="noStrike" dirty="0">
                <a:solidFill>
                  <a:srgbClr val="17375E"/>
                </a:solidFill>
                <a:latin typeface="Book Antiqua"/>
              </a:rPr>
              <a:t>как неверно и «закручивать» гайки.</a:t>
            </a:r>
            <a:endParaRPr sz="1400" dirty="0"/>
          </a:p>
        </p:txBody>
      </p:sp>
      <p:pic>
        <p:nvPicPr>
          <p:cNvPr id="131" name="Picture 20"/>
          <p:cNvPicPr/>
          <p:nvPr/>
        </p:nvPicPr>
        <p:blipFill>
          <a:blip r:embed="rId2"/>
          <a:stretch/>
        </p:blipFill>
        <p:spPr>
          <a:xfrm>
            <a:off x="6228360" y="1408393"/>
            <a:ext cx="1933920" cy="1367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2" name="Picture 7"/>
          <p:cNvPicPr/>
          <p:nvPr/>
        </p:nvPicPr>
        <p:blipFill>
          <a:blip r:embed="rId3"/>
          <a:stretch/>
        </p:blipFill>
        <p:spPr>
          <a:xfrm>
            <a:off x="6516216" y="4868280"/>
            <a:ext cx="1646064" cy="1224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" name="CustomShape 3"/>
          <p:cNvSpPr/>
          <p:nvPr/>
        </p:nvSpPr>
        <p:spPr>
          <a:xfrm>
            <a:off x="7524328" y="4293096"/>
            <a:ext cx="519020" cy="575184"/>
          </a:xfrm>
          <a:prstGeom prst="mathMultiply">
            <a:avLst>
              <a:gd name="adj1" fmla="val 23520"/>
            </a:avLst>
          </a:prstGeom>
          <a:ln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4"/>
          <p:cNvSpPr/>
          <p:nvPr/>
        </p:nvSpPr>
        <p:spPr>
          <a:xfrm>
            <a:off x="6835560" y="1732125"/>
            <a:ext cx="1007376" cy="719816"/>
          </a:xfrm>
          <a:prstGeom prst="mathMultiply">
            <a:avLst>
              <a:gd name="adj1" fmla="val 23520"/>
            </a:avLst>
          </a:prstGeom>
          <a:ln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026000" y="2108880"/>
            <a:ext cx="7217640" cy="173592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800" b="1" strike="noStrike" dirty="0">
                <a:solidFill>
                  <a:srgbClr val="FF0000"/>
                </a:solidFill>
                <a:latin typeface="Book Antiqua"/>
                <a:ea typeface="DejaVu Sans"/>
              </a:rPr>
              <a:t>Желаем терпения и </a:t>
            </a:r>
            <a:endParaRPr sz="16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4800" b="1" strike="noStrike" dirty="0">
                <a:solidFill>
                  <a:srgbClr val="FF0000"/>
                </a:solidFill>
                <a:latin typeface="Book Antiqua"/>
                <a:ea typeface="DejaVu Sans"/>
              </a:rPr>
              <a:t>взаимопонимания!</a:t>
            </a:r>
            <a:endParaRPr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</TotalTime>
  <Words>304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*</dc:creator>
  <cp:lastModifiedBy>Катя</cp:lastModifiedBy>
  <cp:revision>15</cp:revision>
  <dcterms:created xsi:type="dcterms:W3CDTF">2010-12-12T04:52:24Z</dcterms:created>
  <dcterms:modified xsi:type="dcterms:W3CDTF">2022-02-25T02:14:12Z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  <property fmtid="{D5CDD505-2E9C-101B-9397-08002B2CF9AE}" pid="13" name="_TemplateID">
    <vt:lpwstr>TC101941220</vt:lpwstr>
  </property>
</Properties>
</file>