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8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269" r:id="rId16"/>
    <p:sldId id="270" r:id="rId17"/>
    <p:sldId id="271" r:id="rId18"/>
    <p:sldId id="276" r:id="rId19"/>
    <p:sldId id="272" r:id="rId20"/>
    <p:sldId id="278" r:id="rId21"/>
    <p:sldId id="273" r:id="rId22"/>
    <p:sldId id="277" r:id="rId23"/>
    <p:sldId id="274" r:id="rId24"/>
    <p:sldId id="275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A-4EF0-A30C-9CF9D57FD0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2A-4EF0-A30C-9CF9D57FD0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2A-4EF0-A30C-9CF9D57FD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977024"/>
        <c:axId val="90978560"/>
      </c:barChart>
      <c:catAx>
        <c:axId val="90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978560"/>
        <c:crosses val="autoZero"/>
        <c:auto val="1"/>
        <c:lblAlgn val="ctr"/>
        <c:lblOffset val="100"/>
        <c:noMultiLvlLbl val="0"/>
      </c:catAx>
      <c:valAx>
        <c:axId val="90978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977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 %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120</c:v>
                </c:pt>
                <c:pt idx="1">
                  <c:v>100</c:v>
                </c:pt>
                <c:pt idx="2">
                  <c:v>80</c:v>
                </c:pt>
                <c:pt idx="3">
                  <c:v>60</c:v>
                </c:pt>
                <c:pt idx="4">
                  <c:v>40</c:v>
                </c:pt>
                <c:pt idx="5">
                  <c:v>20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E-4573-B117-BEE98D5588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%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</c:v>
                </c:pt>
                <c:pt idx="1">
                  <c:v>25</c:v>
                </c:pt>
                <c:pt idx="2">
                  <c:v>36</c:v>
                </c:pt>
                <c:pt idx="3">
                  <c:v>47</c:v>
                </c:pt>
                <c:pt idx="4">
                  <c:v>54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CE-4573-B117-BEE98D558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875456"/>
        <c:axId val="119876992"/>
      </c:barChart>
      <c:catAx>
        <c:axId val="11987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9876992"/>
        <c:crosses val="autoZero"/>
        <c:auto val="1"/>
        <c:lblAlgn val="ctr"/>
        <c:lblOffset val="100"/>
        <c:noMultiLvlLbl val="0"/>
      </c:catAx>
      <c:valAx>
        <c:axId val="1198769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98754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36646981627297"/>
          <c:y val="3.4335875984251966E-2"/>
          <c:w val="0.55105544619422575"/>
          <c:h val="0.67197514763779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 %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120</c:v>
                </c:pt>
                <c:pt idx="1">
                  <c:v>100</c:v>
                </c:pt>
                <c:pt idx="2">
                  <c:v>80</c:v>
                </c:pt>
                <c:pt idx="3">
                  <c:v>60</c:v>
                </c:pt>
                <c:pt idx="4">
                  <c:v>40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D1-4AEA-B4DA-2169CF5F29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%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25</c:v>
                </c:pt>
                <c:pt idx="1">
                  <c:v>29</c:v>
                </c:pt>
                <c:pt idx="2">
                  <c:v>36</c:v>
                </c:pt>
                <c:pt idx="3">
                  <c:v>47</c:v>
                </c:pt>
                <c:pt idx="4">
                  <c:v>54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D1-4AEA-B4DA-2169CF5F2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450944"/>
        <c:axId val="89200512"/>
      </c:barChart>
      <c:catAx>
        <c:axId val="88450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200512"/>
        <c:crosses val="autoZero"/>
        <c:auto val="1"/>
        <c:lblAlgn val="ctr"/>
        <c:lblOffset val="100"/>
        <c:noMultiLvlLbl val="0"/>
      </c:catAx>
      <c:valAx>
        <c:axId val="89200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84509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0.22443</cdr:x>
      <cdr:y>0.55869</cdr:y>
    </cdr:from>
    <cdr:to>
      <cdr:x>0.2835</cdr:x>
      <cdr:y>0.58993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2270510"/>
          <a:ext cx="360040" cy="1269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0.23625</cdr:x>
      <cdr:y>0.59276</cdr:y>
    </cdr:from>
    <cdr:to>
      <cdr:x>0.29531</cdr:x>
      <cdr:y>0.64725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0" y="2408972"/>
          <a:ext cx="360040" cy="2214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25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0.31906</cdr:x>
      <cdr:y>0.55029</cdr:y>
    </cdr:from>
    <cdr:to>
      <cdr:x>0.37813</cdr:x>
      <cdr:y>0.62117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45018" y="2236394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0.38981</cdr:x>
      <cdr:y>0.5</cdr:y>
    </cdr:from>
    <cdr:to>
      <cdr:x>0.44887</cdr:x>
      <cdr:y>0.57087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76264" y="2032000"/>
          <a:ext cx="36004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0.47249</cdr:x>
      <cdr:y>0.46559</cdr:y>
    </cdr:from>
    <cdr:to>
      <cdr:x>0.55518</cdr:x>
      <cdr:y>0.51875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80320" y="1892176"/>
          <a:ext cx="50405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54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0.58051</cdr:x>
      <cdr:y>0.44684</cdr:y>
    </cdr:from>
    <cdr:to>
      <cdr:x>0.65729</cdr:x>
      <cdr:y>0.5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38799" y="1815976"/>
          <a:ext cx="46805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0.42524</cdr:x>
      <cdr:y>0.31442</cdr:y>
    </cdr:from>
    <cdr:to>
      <cdr:x>0.46068</cdr:x>
      <cdr:y>0.57537</cdr:y>
    </cdr:to>
    <cdr:sp macro="" textlink="">
      <cdr:nvSpPr>
        <cdr:cNvPr id="10" name="Стрелка вверх 9"/>
        <cdr:cNvSpPr/>
      </cdr:nvSpPr>
      <cdr:spPr>
        <a:xfrm xmlns:a="http://schemas.openxmlformats.org/drawingml/2006/main">
          <a:off x="2592288" y="1277812"/>
          <a:ext cx="216024" cy="1060488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0.50793</cdr:x>
      <cdr:y>0.32898</cdr:y>
    </cdr:from>
    <cdr:to>
      <cdr:x>0.55518</cdr:x>
      <cdr:y>0.65947</cdr:y>
    </cdr:to>
    <cdr:sp macro="" textlink="">
      <cdr:nvSpPr>
        <cdr:cNvPr id="11" name="Стрелка вверх 10"/>
        <cdr:cNvSpPr/>
      </cdr:nvSpPr>
      <cdr:spPr>
        <a:xfrm xmlns:a="http://schemas.openxmlformats.org/drawingml/2006/main">
          <a:off x="3096344" y="1336980"/>
          <a:ext cx="288032" cy="1343092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0.24806</cdr:x>
      <cdr:y>0.53156</cdr:y>
    </cdr:from>
    <cdr:to>
      <cdr:x>0.30712</cdr:x>
      <cdr:y>0.58835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2160240"/>
          <a:ext cx="360040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0.24806</cdr:x>
      <cdr:y>0.54268</cdr:y>
    </cdr:from>
    <cdr:to>
      <cdr:x>0.30712</cdr:x>
      <cdr:y>0.59948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12168" y="2205461"/>
          <a:ext cx="360040" cy="230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29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0.34256</cdr:x>
      <cdr:y>0.51138</cdr:y>
    </cdr:from>
    <cdr:to>
      <cdr:x>0.40162</cdr:x>
      <cdr:y>0.56453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2078244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0.43706</cdr:x>
      <cdr:y>0.44296</cdr:y>
    </cdr:from>
    <cdr:to>
      <cdr:x>0.50793</cdr:x>
      <cdr:y>0.49612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4296" y="1800200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47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0.54628</cdr:x>
      <cdr:y>0.42524</cdr:y>
    </cdr:from>
    <cdr:to>
      <cdr:x>0.60534</cdr:x>
      <cdr:y>0.4784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30116" y="1728192"/>
          <a:ext cx="36004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54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0.64968</cdr:x>
      <cdr:y>0.44296</cdr:y>
    </cdr:from>
    <cdr:to>
      <cdr:x>0.69693</cdr:x>
      <cdr:y>0.4784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960440" y="1800200"/>
          <a:ext cx="28803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0.63787</cdr:x>
      <cdr:y>0.40753</cdr:y>
    </cdr:from>
    <cdr:to>
      <cdr:x>0.72055</cdr:x>
      <cdr:y>0.4784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88432" y="1656184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56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0.29531</cdr:x>
      <cdr:y>0.23034</cdr:y>
    </cdr:from>
    <cdr:to>
      <cdr:x>0.35437</cdr:x>
      <cdr:y>0.33665</cdr:y>
    </cdr:to>
    <cdr:sp macro="" textlink="">
      <cdr:nvSpPr>
        <cdr:cNvPr id="9" name="Стрелка вверх 8"/>
        <cdr:cNvSpPr/>
      </cdr:nvSpPr>
      <cdr:spPr>
        <a:xfrm xmlns:a="http://schemas.openxmlformats.org/drawingml/2006/main">
          <a:off x="1800200" y="936104"/>
          <a:ext cx="360040" cy="432048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0.38981</cdr:x>
      <cdr:y>0.24806</cdr:y>
    </cdr:from>
    <cdr:to>
      <cdr:x>0.43706</cdr:x>
      <cdr:y>0.46068</cdr:y>
    </cdr:to>
    <cdr:sp macro="" textlink="">
      <cdr:nvSpPr>
        <cdr:cNvPr id="10" name="Стрелка вверх 9"/>
        <cdr:cNvSpPr/>
      </cdr:nvSpPr>
      <cdr:spPr>
        <a:xfrm xmlns:a="http://schemas.openxmlformats.org/drawingml/2006/main">
          <a:off x="2376264" y="1008112"/>
          <a:ext cx="288032" cy="864096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0.48431</cdr:x>
      <cdr:y>0.23034</cdr:y>
    </cdr:from>
    <cdr:to>
      <cdr:x>0.53156</cdr:x>
      <cdr:y>0.53156</cdr:y>
    </cdr:to>
    <cdr:sp macro="" textlink="">
      <cdr:nvSpPr>
        <cdr:cNvPr id="11" name="Стрелка вверх 10"/>
        <cdr:cNvSpPr/>
      </cdr:nvSpPr>
      <cdr:spPr>
        <a:xfrm xmlns:a="http://schemas.openxmlformats.org/drawingml/2006/main">
          <a:off x="2952328" y="936104"/>
          <a:ext cx="288032" cy="1224136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0.57581</cdr:x>
      <cdr:y>0.23034</cdr:y>
    </cdr:from>
    <cdr:to>
      <cdr:x>0.62605</cdr:x>
      <cdr:y>0.62015</cdr:y>
    </cdr:to>
    <cdr:sp macro="" textlink="">
      <cdr:nvSpPr>
        <cdr:cNvPr id="12" name="Стрелка вверх 11"/>
        <cdr:cNvSpPr/>
      </cdr:nvSpPr>
      <cdr:spPr>
        <a:xfrm xmlns:a="http://schemas.openxmlformats.org/drawingml/2006/main">
          <a:off x="3510136" y="936104"/>
          <a:ext cx="306288" cy="1584176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5C00D-B259-4912-9B36-1D96E1ADFCC7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EA9D8-3577-4B59-A4C1-52BF921A7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50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EA9D8-3577-4B59-A4C1-52BF921A7C7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0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www.instagram.com/p/CF6MHFEMJlF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47902"/>
            <a:ext cx="4788915" cy="611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6621"/>
            <a:ext cx="1055440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238"/>
            <a:ext cx="10081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САХА(ЯКУТИЯ) ГОСУДАРСТВЕННОЕ БЮДЖЕТНОЕ ПРОФЕССИОНАЛЬНОЕ ОБРАЗОВАТЕЛЬНОЕ УЧРЕЖДЕНИЕ РЕСПУБЛИКИ САХА (ЯКУТИЯ) «ЖАТАЙСКИЙ ТЕХНИКУМ»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361015"/>
            <a:ext cx="4572000" cy="21359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endParaRPr lang="en-US" sz="32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200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</a:t>
            </a:r>
            <a:endParaRPr lang="en-US" sz="20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sah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Шипицына 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sah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Юрьевича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0032" y="6550223"/>
            <a:ext cx="11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Жатай </a:t>
            </a:r>
            <a:r>
              <a:rPr lang="ru-RU" sz="1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8301"/>
            <a:ext cx="4572000" cy="55000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Всероссийской олимпиады профессионального мастерства обучающихся по специальности среднего профессионального образования: 26.02.05 «Эксплуатация судовых энергетических установок» (УГС Техника и технологии кораблестроения и водного транспорта):</a:t>
            </a:r>
          </a:p>
          <a:p>
            <a:pPr marL="630238" lvl="3" indent="-285750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Убасев - 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I степени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630238" lvl="3" indent="-285750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Убасев – 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лучшее выполнение вариативной части задания;</a:t>
            </a:r>
          </a:p>
          <a:p>
            <a:pPr marL="630238" lvl="3" indent="-285750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Убасев - 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лучшее выполнение заданий «Организация работы коллектива» и «Тестирование»;</a:t>
            </a:r>
          </a:p>
          <a:p>
            <a:pPr marL="630238" lvl="3" indent="-285750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Тимур Котович - 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II степени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3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7188" lvl="3" indent="-357188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14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Российской национальной премии «Студент года», </a:t>
            </a:r>
          </a:p>
          <a:p>
            <a:pPr marL="630238" lvl="3" indent="-285750" algn="just" fontAlgn="base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Пинигин Виктор - </a:t>
            </a:r>
            <a:r>
              <a:rPr lang="ru-RU" sz="14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при</a:t>
            </a:r>
            <a:r>
              <a:rPr lang="ru-RU" sz="1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номинации «Спортсмен года», 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01"/>
            <a:ext cx="13843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8301"/>
            <a:ext cx="13414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64" y="1943462"/>
            <a:ext cx="13589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66" y="1952988"/>
            <a:ext cx="13414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301208"/>
            <a:ext cx="286543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99338" y="6592578"/>
            <a:ext cx="27446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Arial" charset="0"/>
                <a:hlinkClick r:id="rId9"/>
              </a:rPr>
              <a:t>https://www.instagram.com/p/CF6MHFEMJlF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32" y="558645"/>
            <a:ext cx="57241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Котович Тимур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1 место, I Республиканская олимпиада профессионального мастерства по специальностям СПО УГС 26.00.00 Техника и технологии кораблестроения и водного транспорта, 2021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Шалаев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2 место, I Республиканская олимпиада профессионального мастерства по специальностям СПО УГС 26.00.00 Техника и технологии кораблестроения и водного транспорта, 2021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Котович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Тимур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1 место, IX открытый региональный чемпионат "Молодые профессионалы" (WORLDSKILLS RUSSIA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1 место, IX открытый региональный чемпионат "Молодые профессионалы" (WORLDSKILLS RUSSIA) 2021г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Котогоров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2 место, IX открытый региональный чемпионат "Молодые профессионалы" (WORLDSKILLS RUSSIA) 2021г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2 место, IX открытый региональный чемпионат "Молодые профессионалы" (WORLDSKILLS RUSSIA)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Исаков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Александрович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1 место,Региональный этап Чемпионата по профессиональному мастерству "Профессионалы" -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Иванович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1 место,Региональный этап Чемпионата по профессиональному мастерству "Профессионалы" -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Евгеньевич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2 место,Региональный этап Чемпионата по профессиональному мастерству "Профессионалы" -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</a:t>
            </a:r>
          </a:p>
          <a:p>
            <a:r>
              <a:rPr lang="ru-RU" sz="1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Махаров </a:t>
            </a:r>
            <a:r>
              <a:rPr lang="ru-RU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 Александрович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Диплом, 2 место,Региональный этап Чемпионата по профессиональному мастерству "Профессионалы" - 2023г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9698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53169"/>
            <a:ext cx="13906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12576"/>
            <a:ext cx="13589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64" y="2564904"/>
            <a:ext cx="1388848" cy="18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6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6271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ОЛИМПИАДЕ ПРОФЕССИОНАЛЬНОГО МАСТЕРСТВА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341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0607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736304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1" y="3140968"/>
            <a:ext cx="25908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0967"/>
            <a:ext cx="24447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1" y="5091493"/>
            <a:ext cx="210899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106573"/>
            <a:ext cx="244475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334230"/>
            <a:ext cx="1800199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7"/>
            <a:ext cx="1579910" cy="144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3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7880"/>
            <a:ext cx="752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ОЛИМПИАДЕ ПРОФЕССИОНАЛЬНОГО МАСТЕРСТВА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0872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Всероссийской олимпиады профессионального мастерства обучающихся по специальности среднего профессионального образования: 26.02.05 «Эксплуатация судовых энергетических установок» (УГС Техника и технологии кораблестроения и водного транспорта)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4488" y="22768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Ропот Владислав, сертификат участника, г. Санкт-Петербург</a:t>
            </a:r>
            <a:r>
              <a:rPr lang="ru-RU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2018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Убасев Александр,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 участника,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Мурманск, </a:t>
            </a:r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6914"/>
            <a:ext cx="2578968" cy="24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09049"/>
            <a:ext cx="2451962" cy="18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2394642" cy="333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6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" y="0"/>
            <a:ext cx="9144000" cy="683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26" y="908720"/>
            <a:ext cx="2996369" cy="2705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4" y="3789040"/>
            <a:ext cx="3048953" cy="2880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895" y="30171"/>
            <a:ext cx="66870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III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Республиканская олимпиада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80" y="676502"/>
            <a:ext cx="53580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Профессионального мастерства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6229" y="1199722"/>
            <a:ext cx="10743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2023г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71" y="30171"/>
            <a:ext cx="2298525" cy="7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32" y="1722942"/>
            <a:ext cx="2852095" cy="494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2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4867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268760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ОБРАЗОВАТЕЛЬНЫЕ ТЕХНОЛОГИИ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971600" y="1124744"/>
            <a:ext cx="2664296" cy="136815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Имитационные методы обучения на тренажерах</a:t>
            </a:r>
            <a:endParaRPr lang="ru-RU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355976" y="1137498"/>
            <a:ext cx="2520280" cy="13553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деятельность</a:t>
            </a:r>
            <a:endParaRPr lang="ru-RU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43808" y="3068960"/>
            <a:ext cx="2448272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Информационно-коммуникационная технология</a:t>
            </a:r>
            <a:endParaRPr lang="ru-RU" sz="1600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1600" y="4653136"/>
            <a:ext cx="230425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dirty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60032" y="4725144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Интерактивное обучение</a:t>
            </a:r>
            <a:endParaRPr lang="ru-RU" dirty="0">
              <a:solidFill>
                <a:srgbClr val="8064A2">
                  <a:lumMod val="50000"/>
                </a:srgb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23728" y="2636912"/>
            <a:ext cx="72008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148064" y="4365104"/>
            <a:ext cx="46805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6071267"/>
            <a:ext cx="5364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Дистанционные образовательные технологии с применением платформ </a:t>
            </a:r>
            <a:r>
              <a:rPr lang="en-US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Zoom</a:t>
            </a:r>
            <a:r>
              <a:rPr lang="ru-RU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Moodle</a:t>
            </a:r>
            <a:r>
              <a:rPr lang="ru-RU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Google</a:t>
            </a:r>
            <a:r>
              <a:rPr lang="ru-RU" sz="1600" b="1" u="sng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-формы</a:t>
            </a:r>
            <a:r>
              <a:rPr lang="ru-RU" sz="1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38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88640"/>
            <a:ext cx="6318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КОМПЛЕКС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683568" y="1484784"/>
            <a:ext cx="2592288" cy="11521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chemeClr val="accent6"/>
                </a:solidFill>
              </a:rPr>
              <a:t>ФОС</a:t>
            </a:r>
          </a:p>
        </p:txBody>
      </p:sp>
      <p:sp>
        <p:nvSpPr>
          <p:cNvPr id="6" name="Плюс 5"/>
          <p:cNvSpPr/>
          <p:nvPr/>
        </p:nvSpPr>
        <p:spPr>
          <a:xfrm>
            <a:off x="3851920" y="1628800"/>
            <a:ext cx="1008112" cy="86409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5436096" y="1484784"/>
            <a:ext cx="2880320" cy="11521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</a:p>
        </p:txBody>
      </p:sp>
      <p:sp>
        <p:nvSpPr>
          <p:cNvPr id="8" name="Минус 7"/>
          <p:cNvSpPr/>
          <p:nvPr/>
        </p:nvSpPr>
        <p:spPr>
          <a:xfrm>
            <a:off x="-252536" y="2996952"/>
            <a:ext cx="9073008" cy="7200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070417"/>
            <a:ext cx="655272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МДК.04.02 Судовые энергетические установки, вспомогательные системы, ППССЗ 26.02.03 Судовождение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ОП.06 Теория и устройство судна ППССЗ 26.02.06 Эксплуатация судового электрооборудования и средств автоматики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МДК.03.01 БЖ на судне и транспортная безопасность ППССЗ 26.02.06 Эксплуатация судового электрооборудования и средств автоматики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ОП.12 Судовые работы и такелажное дело, ППССЗ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 02.01 Безопасность деятельности на судне и транспортная безопасность ППССЗ 26.02.05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ОП.6 Теория и устройство судна, ППССЗ 26.02.01 Эксплуатация внутренних водных путей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МДК.06.01. Моторист(машинист) ППССЗ 26.02.01 Эксплуатация внутренних водных путей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МДК1.1. Основы эксплуатации, технического обслуживания и ремонта судового энергетического оборудования ППССЗ 26.02.05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ОП.13 Вахтенное обслуживание судовых энергетических установок ППССЗ 26.02.05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МДК1.1. Основы эксплуатации, технического обслуживания и ремонта судового энергетического оборудования ППССЗ 26.02.05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МДК 3.1 Основы управления структурным подразделением, ППССЗ 26.02.05 Эксплуатация судовых энергетических установок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6" y="-45005"/>
            <a:ext cx="2731038" cy="354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31150"/>
            <a:ext cx="2385243" cy="3658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70" y="-13855"/>
            <a:ext cx="2644130" cy="36994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4922" y="3501008"/>
            <a:ext cx="28887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Диплом участника: «Я-молодой специалист»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8109" y="3542987"/>
            <a:ext cx="15590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Сертификат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3493" y="3849102"/>
            <a:ext cx="2808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Компетенции современного и успешного учителя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0191" y="3501008"/>
            <a:ext cx="28699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Национальная система квалификаций России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903893"/>
            <a:ext cx="7902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ПРОДУКТИВНОСТЬ МЕТОДИЧЕСКОЙ ДЕЯТЕЛЬНОСТИ </a:t>
            </a:r>
          </a:p>
        </p:txBody>
      </p:sp>
      <p:sp>
        <p:nvSpPr>
          <p:cNvPr id="13" name="Минус 12"/>
          <p:cNvSpPr/>
          <p:nvPr/>
        </p:nvSpPr>
        <p:spPr>
          <a:xfrm>
            <a:off x="971600" y="5733256"/>
            <a:ext cx="6480720" cy="17063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4231486"/>
            <a:ext cx="2646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4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Участник дистанционного конкурса эссе  «Я - молодой специалист», посвященный к Дню государственности РС(Я) и Году патриотизма РС(Я)</a:t>
            </a:r>
          </a:p>
        </p:txBody>
      </p:sp>
    </p:spTree>
    <p:extLst>
      <p:ext uri="{BB962C8B-B14F-4D97-AF65-F5344CB8AC3E}">
        <p14:creationId xmlns:p14="http://schemas.microsoft.com/office/powerpoint/2010/main" val="15471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212983"/>
            <a:ext cx="6912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Сертификат эксперта регионального этапа Всероссийской олимпиады профмастерства обучающихся по специальностям СПО УГС 26.00.00 Техника и технологии кораблестроения и водного транспорта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0171"/>
            <a:ext cx="66967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ПРОДУКТИВНОСТЬ МЕТОДИЧЕСКОЙ ДЕЯТЕЛЬНОСТИ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03032"/>
            <a:ext cx="26463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3" y="2885759"/>
            <a:ext cx="265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4861718"/>
            <a:ext cx="268922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672" y="450861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2018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0337" y="256650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2019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3762" y="450861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2020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3068960"/>
            <a:ext cx="2988840" cy="362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4693"/>
            <a:ext cx="3635896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64496"/>
            <a:ext cx="3672408" cy="2232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016" y="24756"/>
            <a:ext cx="206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Russia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6106" y="100212"/>
            <a:ext cx="4348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</a:t>
            </a:r>
            <a:r>
              <a:rPr lang="ru-RU" sz="28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</a:t>
            </a:r>
            <a:endParaRPr lang="ru-RU" sz="2800" b="1" i="0" u="sng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6234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на право проведения чемпионатов по стандартам ВСР, 2020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6" y="563481"/>
            <a:ext cx="3600400" cy="185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2" y="2414029"/>
            <a:ext cx="343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Удостоверение о повышении квалификации:</a:t>
            </a:r>
          </a:p>
          <a:p>
            <a:r>
              <a:rPr lang="ru-RU" sz="1200" b="1" dirty="0" smtClean="0"/>
              <a:t> « Эксперт чемпионата Ворлдскилс Россия» 2020г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530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0" y="-51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10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12- 8  лет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Педстаж: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5- 5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endParaRPr lang="sah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ah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Преподаваемые дисциплины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38364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МДК.04.02</a:t>
            </a: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Судовые энергетические установки, вспомогательные системы, ППССЗ 26.02.03 Судовождение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ОП.06</a:t>
            </a:r>
            <a:r>
              <a:rPr lang="ru-RU" sz="11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Теория и устройство судна ППССЗ 26.02.06 Эксплуатация судового электрооборудования и средств автоматики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МДК.03.01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 БЖ на судне и транспортная безопасность ППССЗ 26.02.06 Эксплуатация судового электрооборудования и средств автоматики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ОП.12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 Судовые работы и такелажное дело, ППССЗ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 02.01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Безопасность деятельности на судне и транспортная безопасность ППССЗ 26.02.05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ОП.6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Теория и устройство судна, ППССЗ 26.02.01 Эксплуатация внутренних водных путей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МДК.06.01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. Моторист(машинист) ППССЗ 26.02.01 Эксплуатация внутренних водных путей</a:t>
            </a:r>
            <a:endParaRPr lang="ru-RU" sz="1100" dirty="0">
              <a:effectLst/>
              <a:latin typeface="Courier New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79220" y="4221653"/>
            <a:ext cx="4572000" cy="22946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1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8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МДК1.1</a:t>
            </a: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 Основы эксплуатации, технического обслуживания и ремонта судового энергетического оборудования ППССЗ 26.02.05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9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ОП.13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Вахтенное обслуживание судовых энергетических установок 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ППССЗ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26.02.05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10..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МДК1.1</a:t>
            </a: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 Основы эксплуатации, технического обслуживания и ремонта судового энергетического оборудования ППССЗ 26.02.05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11. 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 </a:t>
            </a:r>
            <a:r>
              <a:rPr lang="ru-RU" sz="11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3.1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Основы управления структурным подразделением, ППССЗ 26.02.05 Эксплуатация судовых энергетических установок</a:t>
            </a:r>
            <a:endParaRPr lang="ru-RU" sz="1100" dirty="0">
              <a:latin typeface="Courier New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12. </a:t>
            </a:r>
            <a:r>
              <a:rPr lang="ru-RU" sz="11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МДК.05.01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100" dirty="0">
                <a:latin typeface="Times New Roman"/>
                <a:ea typeface="Times New Roman"/>
                <a:cs typeface="Times New Roman"/>
              </a:rPr>
              <a:t>Борьба за живучесть судна, спасение и выживание на воде.</a:t>
            </a:r>
            <a:endParaRPr lang="ru-RU" sz="1100" dirty="0">
              <a:effectLst/>
              <a:latin typeface="Courier New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22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ПРОДУКТИВНОСТЬ МЕТОДИЧЕСКОЙ ДЕЯТЕЛЬНОСТИ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4076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7675" lvl="4" indent="-27463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Сертификат за участие в семинаре по теме «Перспективы введения компетенции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WSR</a:t>
            </a: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«Эксплуатация грузового речного транспорта» в РС(Я)» в рамках деловой программы регионального этапа Всероссийской олимпиады профмастерства обучающихся по специальностям СПО УГС 26.00.00 Техника и технологии кораблестроения и водного транспорта, 2020;</a:t>
            </a:r>
          </a:p>
          <a:p>
            <a:pPr marL="447675" lvl="4" indent="-27463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Эксперт, защита ГИА, Якутский институт водного транспорта, 2020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6177"/>
            <a:ext cx="34813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6004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9" y="30769"/>
            <a:ext cx="5688632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09916" y="2063017"/>
            <a:ext cx="432048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Методическая разработка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967335"/>
            <a:ext cx="53285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«Эксплуатация судов водного транспорта»</a:t>
            </a:r>
            <a:endParaRPr lang="ru-RU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0192" y="3798332"/>
            <a:ext cx="23239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2023г.</a:t>
            </a:r>
            <a:endParaRPr lang="ru-RU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3640" y="32726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ПРОДУКТИВНОСТЬ МЕТОДИЧЕСКОЙ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488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36282"/>
            <a:ext cx="77048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ПРОДУКТИВНОСТЬ МЕТОДИЧЕСКОЙ ДЕЯТЕЛЬНОСТИ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67388"/>
            <a:ext cx="7830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Сертификат руководителя за подготовку участника регионального этапа Всероссийской олимпиады профмастерства обучающихся по специальностям СПО УГС 26.00.00 Техника и технологии кораблестроения и водного транспорта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9" y="2969243"/>
            <a:ext cx="25114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74" y="4919663"/>
            <a:ext cx="25479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844" y="2993932"/>
            <a:ext cx="26162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7373" y="270705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2018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7428" y="455033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2019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70130" y="267934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2020</a:t>
            </a:r>
            <a:endParaRPr lang="ru-RU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9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0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И ОБОБЩЕНИЕ ОПЫТА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843"/>
            <a:ext cx="64807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Мастер–класс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«Работа двигателей на теплоходах», День открытых дверей для учащихся общеобразовательных школ №1 и №2 им. Д.Х. Скрябина ГО Жатай, а также посёлков Маган и Марха, апрель 2018; </a:t>
            </a:r>
          </a:p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Мастер-класс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по судовождению в рамках республиканского форума молодых исследователей «Шаг в будущую профессию», Якутский торгово-экономический колледж потребительской кооперации, декабрь 2018;</a:t>
            </a:r>
          </a:p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Мастер-класс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«Работа на тренажёрах по специальности «Судовождение», в рамках VII Открытого Регионального чемпионата  «Молодые профессионалы» (Ворлдскиллс Россия) РС(Я) для учащихся МБОУ «Средняя общеобразовательная школа №24», февраль 2019.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3789040"/>
            <a:ext cx="33528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00" y="3789040"/>
            <a:ext cx="3045891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2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16632"/>
            <a:ext cx="7326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И ОБОЩЕНИЕ ОПЫТА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7668" y="114111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Мастер-класс «Демонстрация учебных тренажёров по компетенции «Судовождение» в рамках деловой программы  Регчемпионата «Абилимпикс» — 2020 Республики Саха (Якутия) по компетенции «Массажист», по программе профориентационных мероприятий для учащихся 6 и 7 классов Кангаласской средней общеобразовательной школы;</a:t>
            </a:r>
          </a:p>
          <a:p>
            <a:pPr marL="266700" lvl="0" indent="-2667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Экскурсия по кабинетам специальностей «Судовождение» и «Эксплуатация судовых энергетических установок», в рамках визита официальной делегации из Санкт-Петербурга в «Жатайский техникум» в состав которой вошли представители Комитета Санкт-Петербурга по делам Арктики, ПАО «ЦКБ «Айсберг», АО «ЦТТС», СПБГАСУ, СВФУ им. М.К. Аммосова, Всероссийского института генетических ресурсов растений им. Н.И. Вавилова, 2020.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581" y="838330"/>
            <a:ext cx="234156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32387"/>
            <a:ext cx="257333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11434"/>
            <a:ext cx="2649339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5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40912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 НА УРОВНЕ ПОО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99" y="2703320"/>
            <a:ext cx="2657475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7" y="1412774"/>
            <a:ext cx="272573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63" y="1000190"/>
            <a:ext cx="2730500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1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8864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ЗА ПРОФЕССИОНАЛЬНУЮ ДЕЯТЕЛЬНОСТЬ</a:t>
            </a:r>
            <a:endParaRPr lang="ru-RU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08" y="1100564"/>
            <a:ext cx="1840484" cy="254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40324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82" y="3938290"/>
            <a:ext cx="3050418" cy="28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68237" y="1340768"/>
            <a:ext cx="452794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Награжден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Нагрудным знаком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«Надежда Якутии»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2021г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8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4"/>
            <a:ext cx="9144000" cy="683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90872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ФГБОУ высшего  образования «Сибирский государственный университет водного транспорта», г.Новосибирск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0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97171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endParaRPr lang="ru-RU" sz="36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50" y="3068960"/>
            <a:ext cx="6125393" cy="37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42" y="24244"/>
            <a:ext cx="2280351" cy="26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6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56" y="4635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 профессионального образования» (ЧОУ ДПО «Академия бизнеса и управления системами», г.Волгоград,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296ч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13" y="620687"/>
            <a:ext cx="2487613" cy="32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" y="2212975"/>
            <a:ext cx="588962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" y="763188"/>
            <a:ext cx="5173572" cy="14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4005064"/>
            <a:ext cx="51845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 - «Работа педагога с современными родителями как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 Профстандарта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«Педагог»,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16ч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«Санкт-Петербургский центр ДПО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»,Всероссийский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RAZVITIUM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78540"/>
            <a:ext cx="433387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2800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>
            <a:off x="4572000" y="811657"/>
            <a:ext cx="576064" cy="47914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8540"/>
            <a:ext cx="4464496" cy="273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2800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87" b="8681"/>
          <a:stretch/>
        </p:blipFill>
        <p:spPr>
          <a:xfrm>
            <a:off x="3131840" y="1558745"/>
            <a:ext cx="2545854" cy="3744416"/>
          </a:xfrm>
          <a:prstGeom prst="rect">
            <a:avLst/>
          </a:prstGeom>
        </p:spPr>
      </p:pic>
      <p:sp>
        <p:nvSpPr>
          <p:cNvPr id="7" name="AutoShape 4" descr="blob:https://web.whatsapp.com/2f65d0a7-d126-441b-bdfe-722055589b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8868"/>
          <a:stretch/>
        </p:blipFill>
        <p:spPr>
          <a:xfrm>
            <a:off x="589565" y="1556792"/>
            <a:ext cx="2596055" cy="37444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2339" y="5391273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«Эксперт чемпионата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«Молодые профессионалы»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2979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3975" y="491368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подготовки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среднего звена 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78889049"/>
              </p:ext>
            </p:extLst>
          </p:nvPr>
        </p:nvGraphicFramePr>
        <p:xfrm>
          <a:off x="827584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16128" y="3921426"/>
            <a:ext cx="372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20</a:t>
            </a:r>
            <a:endParaRPr lang="ru-RU" sz="10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0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МОНИТОРИНГ КАЧЕСТВА И УСПЕВАЕМОСТИ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2555776" y="2733980"/>
            <a:ext cx="144016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2987824" y="2733980"/>
            <a:ext cx="216024" cy="6950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5352" y="24273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МОНИТОРИНГ СИСТЕМЫ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5372" y="528531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Comic Sans MS" pitchFamily="66" charset="0"/>
              </a:rPr>
              <a:t>Дифференцированный зачет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77380" y="1100015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подготовки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среднего звена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77803518"/>
              </p:ext>
            </p:extLst>
          </p:nvPr>
        </p:nvGraphicFramePr>
        <p:xfrm>
          <a:off x="611560" y="227687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47664" y="4597749"/>
            <a:ext cx="360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25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52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631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ОЛИМПИАДЕ ПРОФЕССИОНАЛЬНОГО МАСТЕРСТВА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76034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Всероссийской олимпиады профессионального мастерства обучающихся по специальности среднего профессионального образования: 26.02.05 «Эксплуатация судовых энергетических установок» (УГС Техника и технологии кораблестроения и 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водного транспорта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556792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2018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9978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Ропот Владислав - 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 Сергей –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Виталий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Диплом 3 степени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.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25" y="1600879"/>
            <a:ext cx="181133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11" y="1588179"/>
            <a:ext cx="187801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8485" y="2992812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Arial" charset="0"/>
              </a:rPr>
              <a:t>2019 год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48" y="4349803"/>
            <a:ext cx="18113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24" y="4318509"/>
            <a:ext cx="1804987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1625" y="373373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Убасев Александр –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Виталий –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3 степени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1414</Words>
  <Application>Microsoft Office PowerPoint</Application>
  <PresentationFormat>Экран (4:3)</PresentationFormat>
  <Paragraphs>156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Batang</vt:lpstr>
      <vt:lpstr>Calibri</vt:lpstr>
      <vt:lpstr>Comic Sans MS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zero_san</cp:lastModifiedBy>
  <cp:revision>33</cp:revision>
  <dcterms:created xsi:type="dcterms:W3CDTF">2023-04-12T23:58:31Z</dcterms:created>
  <dcterms:modified xsi:type="dcterms:W3CDTF">2023-04-14T05:39:10Z</dcterms:modified>
</cp:coreProperties>
</file>