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936" r:id="rId2"/>
    <p:sldMasterId id="2147483948" r:id="rId3"/>
    <p:sldMasterId id="2147483960" r:id="rId4"/>
    <p:sldMasterId id="2147483972" r:id="rId5"/>
  </p:sldMasterIdLst>
  <p:notesMasterIdLst>
    <p:notesMasterId r:id="rId25"/>
  </p:notesMasterIdLst>
  <p:handoutMasterIdLst>
    <p:handoutMasterId r:id="rId26"/>
  </p:handoutMasterIdLst>
  <p:sldIdLst>
    <p:sldId id="256" r:id="rId6"/>
    <p:sldId id="275" r:id="rId7"/>
    <p:sldId id="276" r:id="rId8"/>
    <p:sldId id="277" r:id="rId9"/>
    <p:sldId id="278" r:id="rId10"/>
    <p:sldId id="279" r:id="rId11"/>
    <p:sldId id="258" r:id="rId12"/>
    <p:sldId id="272" r:id="rId13"/>
    <p:sldId id="280" r:id="rId14"/>
    <p:sldId id="281" r:id="rId15"/>
    <p:sldId id="282" r:id="rId16"/>
    <p:sldId id="286" r:id="rId17"/>
    <p:sldId id="287" r:id="rId18"/>
    <p:sldId id="283" r:id="rId19"/>
    <p:sldId id="284" r:id="rId20"/>
    <p:sldId id="259" r:id="rId21"/>
    <p:sldId id="263" r:id="rId22"/>
    <p:sldId id="271" r:id="rId23"/>
    <p:sldId id="28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64" d="100"/>
          <a:sy n="64" d="100"/>
        </p:scale>
        <p:origin x="-175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6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D9BC6-07E8-489E-8091-2AA12179339E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BEE31-83F6-4691-9A42-74B8242E54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172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B4A55-C910-4D15-8EAA-8AD0DCB5392E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20E6C-330E-477F-B33E-CC8400297C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02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20E6C-330E-477F-B33E-CC8400297C8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1850-7E0E-4541-92A3-E5D0BAE2A66A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2937-3957-46B8-9120-AC8F27322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1850-7E0E-4541-92A3-E5D0BAE2A66A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2937-3957-46B8-9120-AC8F27322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1850-7E0E-4541-92A3-E5D0BAE2A66A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2937-3957-46B8-9120-AC8F27322D4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1850-7E0E-4541-92A3-E5D0BAE2A66A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2937-3957-46B8-9120-AC8F27322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1850-7E0E-4541-92A3-E5D0BAE2A66A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2937-3957-46B8-9120-AC8F27322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1850-7E0E-4541-92A3-E5D0BAE2A66A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2937-3957-46B8-9120-AC8F27322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9922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394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087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117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01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1850-7E0E-4541-92A3-E5D0BAE2A66A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2937-3957-46B8-9120-AC8F27322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472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4456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900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285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5260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50B2-6071-423B-846F-412279F442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DB79-51E0-4E76-965F-9CBF5E83F00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1850-7E0E-4541-92A3-E5D0BAE2A66A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2937-3957-46B8-9120-AC8F27322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1850-7E0E-4541-92A3-E5D0BAE2A66A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2937-3957-46B8-9120-AC8F27322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1850-7E0E-4541-92A3-E5D0BAE2A66A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2937-3957-46B8-9120-AC8F27322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1850-7E0E-4541-92A3-E5D0BAE2A66A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2937-3957-46B8-9120-AC8F27322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BBE1850-7E0E-4541-92A3-E5D0BAE2A66A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9F2937-3957-46B8-9120-AC8F27322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BBE1850-7E0E-4541-92A3-E5D0BAE2A66A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9F2937-3957-46B8-9120-AC8F27322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BBE1850-7E0E-4541-92A3-E5D0BAE2A66A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9F2937-3957-46B8-9120-AC8F27322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BBE1850-7E0E-4541-92A3-E5D0BAE2A66A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9F2937-3957-46B8-9120-AC8F27322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BBE1850-7E0E-4541-92A3-E5D0BAE2A66A}" type="datetimeFigureOut">
              <a:rPr lang="ru-RU" smtClean="0">
                <a:solidFill>
                  <a:srgbClr val="073E87"/>
                </a:solidFill>
              </a:rPr>
              <a:pPr/>
              <a:t>15.04.2021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9F2937-3957-46B8-9120-AC8F27322D4F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6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7414592" cy="187220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Деловой этикет при трудоустройстве</a:t>
            </a:r>
            <a:endParaRPr lang="ru-RU" sz="4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147248" cy="6259662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 выяснить продолжительность запланированного времени и придерживаться его. Это поможет правильно распределить время между ответами и вопросами, определить степень подробности ответов.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11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255579"/>
            <a:ext cx="4832571" cy="328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0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404664"/>
            <a:ext cx="7344816" cy="590465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Необходимо </a:t>
            </a: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предварительно </a:t>
            </a:r>
            <a:r>
              <a:rPr lang="ru-RU" b="1" i="1" dirty="0">
                <a:latin typeface="Times New Roman"/>
                <a:ea typeface="Calibri"/>
                <a:cs typeface="Times New Roman"/>
              </a:rPr>
              <a:t>продумать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для себя ответы на некоторые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возможные вопросы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которые могут быть заданы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собеседовании.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Вы должны.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Calibri"/>
                <a:ea typeface="Calibri"/>
                <a:cs typeface="Times New Roman"/>
              </a:rPr>
              <a:t>Вы должны: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Calibri"/>
                <a:ea typeface="Calibri"/>
                <a:cs typeface="Times New Roman"/>
              </a:rPr>
              <a:t>	убедиться в том, что поняли вопрос, прежде чем пытаться на него ответить;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Calibri"/>
                <a:ea typeface="Calibri"/>
                <a:cs typeface="Times New Roman"/>
              </a:rPr>
              <a:t>	говорить внятно, четко и грамотно;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Calibri"/>
                <a:ea typeface="Calibri"/>
                <a:cs typeface="Times New Roman"/>
              </a:rPr>
              <a:t>	вы должны максимально убедить работодателя, что являетесь именно тем человеком, который ему нужен, и готовы максимально внести вклад в дело;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Calibri"/>
                <a:ea typeface="Calibri"/>
                <a:cs typeface="Times New Roman"/>
              </a:rPr>
              <a:t>	рассказать об имеющемся опыте, о собственных достижениях;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Calibri"/>
                <a:ea typeface="Calibri"/>
                <a:cs typeface="Times New Roman"/>
              </a:rPr>
              <a:t>	вести себя естественно,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Calibri"/>
                <a:ea typeface="Calibri"/>
                <a:cs typeface="Times New Roman"/>
              </a:rPr>
              <a:t>	привлекательно, но не вычурно выглядеть;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Calibri"/>
                <a:ea typeface="Calibri"/>
                <a:cs typeface="Times New Roman"/>
              </a:rPr>
              <a:t>	слушать, то, что вам говорят и не перебивать.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1026" name="Picture 2" descr="разговор, фотографии, рисунки, изображения, фотографии, без роял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90341"/>
            <a:ext cx="3788282" cy="378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5356117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300" b="1" dirty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Вы не </a:t>
            </a:r>
            <a:r>
              <a:rPr lang="ru-RU" sz="1300" b="1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должны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Calibri"/>
                <a:cs typeface="Times New Roman"/>
              </a:rPr>
              <a:t>нервничать и суетиться;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Calibri"/>
                <a:cs typeface="Times New Roman"/>
              </a:rPr>
              <a:t>перебивать и спорить с собеседником;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Calibri"/>
                <a:cs typeface="Times New Roman"/>
              </a:rPr>
              <a:t>высказывать свои политические взгляды;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Calibri"/>
                <a:cs typeface="Times New Roman"/>
              </a:rPr>
              <a:t>экономическое, финансовое недовольство;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разговор, фотографии, рисунки, изображения, фотографии, без роял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90341"/>
            <a:ext cx="3788282" cy="378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383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92896"/>
            <a:ext cx="4896544" cy="3561259"/>
          </a:xfrm>
        </p:spPr>
        <p:txBody>
          <a:bodyPr/>
          <a:lstStyle/>
          <a:p>
            <a:pPr lvl="0" algn="just">
              <a:buClr>
                <a:srgbClr val="31B6FD"/>
              </a:buClr>
              <a:buFont typeface="Wingdings" pitchFamily="2" charset="2"/>
              <a:buChar char="ü"/>
            </a:pPr>
            <a:r>
              <a:rPr lang="ru-RU" sz="1700" dirty="0">
                <a:solidFill>
                  <a:srgbClr val="073E87"/>
                </a:solidFill>
                <a:latin typeface="Times New Roman"/>
                <a:ea typeface="Calibri"/>
              </a:rPr>
              <a:t>Будьте </a:t>
            </a:r>
            <a:r>
              <a:rPr lang="ru-RU" sz="1700" dirty="0" smtClean="0">
                <a:solidFill>
                  <a:srgbClr val="073E87"/>
                </a:solidFill>
                <a:latin typeface="Times New Roman"/>
                <a:ea typeface="Calibri"/>
              </a:rPr>
              <a:t>готовы</a:t>
            </a:r>
            <a:r>
              <a:rPr lang="ru-RU" sz="1700" dirty="0">
                <a:solidFill>
                  <a:srgbClr val="073E87"/>
                </a:solidFill>
                <a:latin typeface="Times New Roman"/>
                <a:ea typeface="Calibri"/>
              </a:rPr>
              <a:t> </a:t>
            </a:r>
            <a:r>
              <a:rPr lang="ru-RU" sz="1700" dirty="0" smtClean="0">
                <a:solidFill>
                  <a:srgbClr val="073E87"/>
                </a:solidFill>
                <a:latin typeface="Times New Roman"/>
                <a:ea typeface="Calibri"/>
              </a:rPr>
              <a:t>- </a:t>
            </a:r>
          </a:p>
          <a:p>
            <a:pPr marL="0" lvl="0" indent="0" algn="just">
              <a:buClr>
                <a:srgbClr val="31B6FD"/>
              </a:buClr>
              <a:buNone/>
            </a:pPr>
            <a:r>
              <a:rPr lang="ru-RU" sz="1800" dirty="0">
                <a:latin typeface="Times New Roman"/>
                <a:ea typeface="Calibri"/>
              </a:rPr>
              <a:t>задать </a:t>
            </a:r>
            <a:r>
              <a:rPr lang="ru-RU" sz="1800" b="1" dirty="0">
                <a:latin typeface="Times New Roman"/>
                <a:ea typeface="Calibri"/>
              </a:rPr>
              <a:t>свои вопросы</a:t>
            </a:r>
            <a:r>
              <a:rPr lang="ru-RU" sz="1800" dirty="0" smtClean="0">
                <a:latin typeface="Times New Roman"/>
                <a:ea typeface="Calibri"/>
              </a:rPr>
              <a:t>.</a:t>
            </a:r>
          </a:p>
          <a:p>
            <a:pPr marL="0" lvl="0" indent="0" algn="just">
              <a:buClr>
                <a:srgbClr val="31B6FD"/>
              </a:buClr>
              <a:buNone/>
            </a:pPr>
            <a:r>
              <a:rPr lang="ru-RU" sz="1800" dirty="0" smtClean="0">
                <a:latin typeface="Times New Roman"/>
                <a:ea typeface="Calibri"/>
              </a:rPr>
              <a:t>Помните</a:t>
            </a:r>
            <a:r>
              <a:rPr lang="ru-RU" sz="1800" dirty="0">
                <a:latin typeface="Times New Roman"/>
                <a:ea typeface="Calibri"/>
              </a:rPr>
              <a:t>! Количество вопросов должно быть необходимым (не нужно спрашивать лишнего) и достаточным для принятия решения о том, что эта вакансия вам подходит. </a:t>
            </a:r>
            <a:endParaRPr lang="ru-RU" sz="1700" dirty="0">
              <a:solidFill>
                <a:srgbClr val="073E87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404974"/>
            <a:ext cx="3419872" cy="341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001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5410944" cy="4053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Резюме необходимо иметь с собой, даже если вы предварительно его высылали и были уведомлены, что оно дошло до адресата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Причем лучше иметь его как на бумажном, так и на и электронном носителях – такая предусмотрительность будет только плюсом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podgotovka_rezu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97056" y="2666236"/>
            <a:ext cx="3037485" cy="3022297"/>
          </a:xfrm>
          <a:prstGeom prst="rect">
            <a:avLst/>
          </a:prstGeom>
        </p:spPr>
      </p:pic>
      <p:pic>
        <p:nvPicPr>
          <p:cNvPr id="6" name="Picture 4" descr="3D_bookwor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188640"/>
            <a:ext cx="2222500" cy="1852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454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359024"/>
          </a:xfrm>
        </p:spPr>
        <p:txBody>
          <a:bodyPr>
            <a:normAutofit/>
          </a:bodyPr>
          <a:lstStyle/>
          <a:p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Диалогическое общение предполагает внимательное отношение к собеседнику.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72816"/>
            <a:ext cx="7524328" cy="462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193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Самым оптимальным вариантом всегда был и остается классический деловой костюм в нейтральных тонах, строгая, аккуратная прическа, минимальное количество косметики, свежий маникюр, отсутствие резких духов. Это поможет вам произвести впечатление делового человека, так как внешний вид соответствует обстановке.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idg_genschi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571876"/>
            <a:ext cx="2857500" cy="2857500"/>
          </a:xfrm>
          <a:prstGeom prst="rect">
            <a:avLst/>
          </a:prstGeom>
        </p:spPr>
      </p:pic>
      <p:pic>
        <p:nvPicPr>
          <p:cNvPr id="5" name="Рисунок 4" descr="kostum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3500438"/>
            <a:ext cx="2143140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178698"/>
          </a:xfrm>
        </p:spPr>
        <p:txBody>
          <a:bodyPr>
            <a:normAutofit/>
          </a:bodyPr>
          <a:lstStyle/>
          <a:p>
            <a:pPr algn="ctr"/>
            <a:r>
              <a:rPr lang="ru-RU" sz="33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Будьте безупречны, даже если компания не предлагает вам выгодных условий, и предложение не столь интересно. Внешний вид влияет на собственную самооценку и внутреннюю дисциплину, помогает держаться достойно.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По окончании встречи обязательно поблагодарите за проявленный к вам интерес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 и уделенное время. Уточните, когда можно узнать о результатах собеседования. По возможности оставьте инициативу звонка за собой.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telefon-obsch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357563"/>
            <a:ext cx="2131740" cy="3011380"/>
          </a:xfrm>
          <a:prstGeom prst="rect">
            <a:avLst/>
          </a:prstGeom>
        </p:spPr>
      </p:pic>
      <p:pic>
        <p:nvPicPr>
          <p:cNvPr id="5" name="Рисунок 4" descr="sobesedovan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8448" y="3761502"/>
            <a:ext cx="4143404" cy="2568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08912" cy="1368152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73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бывает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прямым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информация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передается лично одним собеседником другому, например собеседование при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трудоустройстве; 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2204864"/>
            <a:ext cx="6789517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3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Косвенным: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процессе общения «посредника», через которого передается информация, например кто-то вас рекомендует руководству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фирмы;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05248"/>
            <a:ext cx="6156685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3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Межличностным: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связано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непосредственными контактами людей в группах или парах, знанием индивидуальных особенностей партнера и наличием совместного опыта деятельности, сопереживания и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понимания.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986" y="1916832"/>
            <a:ext cx="6062786" cy="452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1" cy="5112568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algn="just"/>
            <a:r>
              <a:rPr lang="ru-RU" sz="3800" b="1" dirty="0">
                <a:solidFill>
                  <a:schemeClr val="tx2">
                    <a:lumMod val="75000"/>
                  </a:schemeClr>
                </a:solidFill>
              </a:rPr>
              <a:t>форму поведения;</a:t>
            </a:r>
          </a:p>
          <a:p>
            <a:pPr algn="just"/>
            <a:r>
              <a:rPr lang="ru-RU" sz="3800" b="1" dirty="0">
                <a:solidFill>
                  <a:schemeClr val="tx2">
                    <a:lumMod val="75000"/>
                  </a:schemeClr>
                </a:solidFill>
              </a:rPr>
              <a:t>совокупность правил поведения и манеры;</a:t>
            </a:r>
          </a:p>
          <a:p>
            <a:pPr algn="just"/>
            <a:r>
              <a:rPr lang="ru-RU" sz="3800" b="1" dirty="0">
                <a:solidFill>
                  <a:schemeClr val="tx2">
                    <a:lumMod val="75000"/>
                  </a:schemeClr>
                </a:solidFill>
              </a:rPr>
              <a:t>правила учтивости и вежливости и т. д.</a:t>
            </a:r>
          </a:p>
          <a:p>
            <a:pPr algn="just"/>
            <a:endParaRPr lang="ru-RU" sz="38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3800" b="1" dirty="0">
                <a:solidFill>
                  <a:schemeClr val="tx2">
                    <a:lumMod val="75000"/>
                  </a:schemeClr>
                </a:solidFill>
              </a:rPr>
              <a:t>Этикет — собрание правил, который регламентирует отношения между представителями различных групп населения, слоев, согласно их статусу в обществе.</a:t>
            </a:r>
          </a:p>
          <a:p>
            <a:pPr algn="just"/>
            <a:endParaRPr lang="ru-RU" sz="38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3800" b="1" dirty="0">
                <a:solidFill>
                  <a:schemeClr val="tx2">
                    <a:lumMod val="75000"/>
                  </a:schemeClr>
                </a:solidFill>
              </a:rPr>
              <a:t>Этикет и его правила негласно распространяются на поведение не только в общественной жизни, но и повседневной: в быту, дома, на работе, в гостях или публичных местах. Соблюдение </a:t>
            </a:r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  <a:t>этикета в </a:t>
            </a:r>
            <a:r>
              <a:rPr lang="ru-RU" sz="3800" b="1" dirty="0">
                <a:solidFill>
                  <a:schemeClr val="tx2">
                    <a:lumMod val="75000"/>
                  </a:schemeClr>
                </a:solidFill>
              </a:rPr>
              <a:t>любой ситуации характеризует человека как цивилизованную и культурную личность или члена общества.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Понятие «этикет» произошло от французского «etiquette» и означает:</a:t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50440"/>
            <a:ext cx="5760640" cy="4989168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		</a:t>
            </a:r>
          </a:p>
          <a:p>
            <a:pPr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Знаете ли вы, что ваш успех может зависеть не только от профессионального уровня, а еще от умения преподнести себя на собеседовании в выгодном ракурсе?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636912"/>
            <a:ext cx="2311254" cy="284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86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Внешний вид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 ваша визитная карточка. </a:t>
            </a: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вас никогда не будет возможности произвести второй раз первое впечатление!</a:t>
            </a:r>
            <a:endParaRPr lang="ru-RU" dirty="0" smtClean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правила проведения деловых переговоров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rykovodit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24506" y="2714620"/>
            <a:ext cx="2595567" cy="3893351"/>
          </a:xfrm>
          <a:prstGeom prst="rect">
            <a:avLst/>
          </a:prstGeom>
        </p:spPr>
      </p:pic>
      <p:pic>
        <p:nvPicPr>
          <p:cNvPr id="7" name="Рисунок 6" descr="stili_odegd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3143248"/>
            <a:ext cx="3433765" cy="3433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19256" cy="5709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 собеседование лучше приходить за 15-20 минут до его начала, но ни в коем случае не следует заходить в кабинет раньше назначенного времени – по законам деловой этики это воспринимается намного более негативно, нежели опоздание. Лишнее время лучше потратить на то, чтобы привести в порядок как свою внешность, так и самочувствие.</a:t>
            </a:r>
          </a:p>
        </p:txBody>
      </p:sp>
    </p:spTree>
    <p:extLst>
      <p:ext uri="{BB962C8B-B14F-4D97-AF65-F5344CB8AC3E}">
        <p14:creationId xmlns:p14="http://schemas.microsoft.com/office/powerpoint/2010/main" val="17422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19256" cy="4053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В четко назначенное время можете смело входить в кабинет. Улыбнитесь и поздоровайтесь со всеми присутствующими, спросите нужного вам человека, объясните коротко цель своего визита. </a:t>
            </a:r>
          </a:p>
        </p:txBody>
      </p:sp>
    </p:spTree>
    <p:extLst>
      <p:ext uri="{BB962C8B-B14F-4D97-AF65-F5344CB8AC3E}">
        <p14:creationId xmlns:p14="http://schemas.microsoft.com/office/powerpoint/2010/main" val="42734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423</TotalTime>
  <Words>411</Words>
  <Application>Microsoft Office PowerPoint</Application>
  <PresentationFormat>Экран (4:3)</PresentationFormat>
  <Paragraphs>46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Волна</vt:lpstr>
      <vt:lpstr>2_Волна</vt:lpstr>
      <vt:lpstr>3_Волна</vt:lpstr>
      <vt:lpstr>4_Волна</vt:lpstr>
      <vt:lpstr>1_Волна</vt:lpstr>
      <vt:lpstr>Деловой этикет при трудоустройстве</vt:lpstr>
      <vt:lpstr>Общение бывает прямым:  информация передается лично одним собеседником другому, например собеседование при трудоустройстве; </vt:lpstr>
      <vt:lpstr>Косвенным: предполагает участие в процессе общения «посредника», через которого передается информация, например кто-то вас рекомендует руководству фирмы;</vt:lpstr>
      <vt:lpstr>Межличностным: связано с непосредственными контактами людей в группах или парах, знанием индивидуальных особенностей партнера и наличием совместного опыта деятельности, сопереживания и понимания. </vt:lpstr>
      <vt:lpstr>Понятие «этикет» произошло от французского «etiquette» и означает: </vt:lpstr>
      <vt:lpstr>Презентация PowerPoint</vt:lpstr>
      <vt:lpstr>Основные правила проведения деловых переговоров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Диалогическое общение предполагает внимательное отношение к собеседнику. </vt:lpstr>
      <vt:lpstr>Презентация PowerPoint</vt:lpstr>
      <vt:lpstr>Будьте безупречны, даже если компания не предлагает вам выгодных условий, и предложение не столь интересно. Внешний вид влияет на собственную самооценку и внутреннюю дисциплину, помогает держаться достойно. 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Ст</cp:lastModifiedBy>
  <cp:revision>34</cp:revision>
  <dcterms:created xsi:type="dcterms:W3CDTF">2012-10-04T12:09:55Z</dcterms:created>
  <dcterms:modified xsi:type="dcterms:W3CDTF">2021-04-15T06:48:30Z</dcterms:modified>
</cp:coreProperties>
</file>