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4" r:id="rId1"/>
  </p:sldMasterIdLst>
  <p:sldIdLst>
    <p:sldId id="257" r:id="rId2"/>
    <p:sldId id="292" r:id="rId3"/>
    <p:sldId id="258" r:id="rId4"/>
    <p:sldId id="262" r:id="rId5"/>
    <p:sldId id="291" r:id="rId6"/>
    <p:sldId id="260" r:id="rId7"/>
    <p:sldId id="294" r:id="rId8"/>
    <p:sldId id="261" r:id="rId9"/>
    <p:sldId id="295" r:id="rId10"/>
    <p:sldId id="276" r:id="rId11"/>
    <p:sldId id="296" r:id="rId12"/>
    <p:sldId id="286" r:id="rId13"/>
    <p:sldId id="263" r:id="rId14"/>
    <p:sldId id="264" r:id="rId15"/>
    <p:sldId id="265" r:id="rId16"/>
    <p:sldId id="277" r:id="rId17"/>
    <p:sldId id="298" r:id="rId18"/>
    <p:sldId id="283" r:id="rId19"/>
    <p:sldId id="302" r:id="rId20"/>
    <p:sldId id="303" r:id="rId21"/>
    <p:sldId id="304" r:id="rId22"/>
    <p:sldId id="305" r:id="rId23"/>
    <p:sldId id="306" r:id="rId24"/>
    <p:sldId id="266" r:id="rId25"/>
    <p:sldId id="267" r:id="rId26"/>
    <p:sldId id="287" r:id="rId27"/>
    <p:sldId id="290" r:id="rId28"/>
    <p:sldId id="307" r:id="rId29"/>
    <p:sldId id="308" r:id="rId30"/>
    <p:sldId id="309" r:id="rId31"/>
    <p:sldId id="268" r:id="rId32"/>
    <p:sldId id="269" r:id="rId33"/>
    <p:sldId id="299" r:id="rId34"/>
    <p:sldId id="278" r:id="rId35"/>
    <p:sldId id="300" r:id="rId36"/>
    <p:sldId id="288" r:id="rId37"/>
    <p:sldId id="301" r:id="rId38"/>
    <p:sldId id="270" r:id="rId39"/>
    <p:sldId id="310" r:id="rId40"/>
    <p:sldId id="271" r:id="rId41"/>
    <p:sldId id="311" r:id="rId42"/>
    <p:sldId id="272" r:id="rId43"/>
    <p:sldId id="280" r:id="rId44"/>
    <p:sldId id="281" r:id="rId45"/>
    <p:sldId id="312" r:id="rId46"/>
    <p:sldId id="279" r:id="rId47"/>
    <p:sldId id="274" r:id="rId48"/>
    <p:sldId id="313" r:id="rId49"/>
    <p:sldId id="275" r:id="rId50"/>
    <p:sldId id="285" r:id="rId51"/>
    <p:sldId id="289" r:id="rId52"/>
    <p:sldId id="314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C76D-77F7-4335-AA55-0A6E9799BDD6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9D31B15-33B0-4149-9AA3-961D382E3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236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C76D-77F7-4335-AA55-0A6E9799BDD6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9D31B15-33B0-4149-9AA3-961D382E3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537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C76D-77F7-4335-AA55-0A6E9799BDD6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9D31B15-33B0-4149-9AA3-961D382E38D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1746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C76D-77F7-4335-AA55-0A6E9799BDD6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9D31B15-33B0-4149-9AA3-961D382E3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74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C76D-77F7-4335-AA55-0A6E9799BDD6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9D31B15-33B0-4149-9AA3-961D382E38D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7825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C76D-77F7-4335-AA55-0A6E9799BDD6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9D31B15-33B0-4149-9AA3-961D382E3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953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C76D-77F7-4335-AA55-0A6E9799BDD6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1B15-33B0-4149-9AA3-961D382E3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884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C76D-77F7-4335-AA55-0A6E9799BDD6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1B15-33B0-4149-9AA3-961D382E3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653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C76D-77F7-4335-AA55-0A6E9799BDD6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1B15-33B0-4149-9AA3-961D382E3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867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C76D-77F7-4335-AA55-0A6E9799BDD6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9D31B15-33B0-4149-9AA3-961D382E3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038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C76D-77F7-4335-AA55-0A6E9799BDD6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9D31B15-33B0-4149-9AA3-961D382E3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012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C76D-77F7-4335-AA55-0A6E9799BDD6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9D31B15-33B0-4149-9AA3-961D382E3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651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C76D-77F7-4335-AA55-0A6E9799BDD6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1B15-33B0-4149-9AA3-961D382E3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86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C76D-77F7-4335-AA55-0A6E9799BDD6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1B15-33B0-4149-9AA3-961D382E3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213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C76D-77F7-4335-AA55-0A6E9799BDD6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31B15-33B0-4149-9AA3-961D382E3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82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C76D-77F7-4335-AA55-0A6E9799BDD6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9D31B15-33B0-4149-9AA3-961D382E3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769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4C76D-77F7-4335-AA55-0A6E9799BDD6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9D31B15-33B0-4149-9AA3-961D382E3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91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  <p:sldLayoutId id="214748393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library.ru/item.asp?id=47563224&amp;pff=1" TargetMode="External"/><Relationship Id="rId2" Type="http://schemas.openxmlformats.org/officeDocument/2006/relationships/hyperlink" Target="https://infourok.ru/otkritiy-urok-na-temu-uravnenie-kasatelnoy-3453189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library.ru/item.asp?id=47950176&amp;pff=1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2518E-AE98-4C6B-A476-B55006EAE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039" y="270952"/>
            <a:ext cx="7880824" cy="156724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МИНИСТЕРСТВО ОБРАЗОВАНИЯ И НАУКИ РЕСПУБЛИКИ САХА(ЯКУТИЯ)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ГОСУДАРСТВЕННОЕ БЮДЖЕТНОЕ ПРОФЕССИОНАЛЬНОЕ ОБРАЗОВАТЕЛЬНОЕ УЧРЕЖДЕНИЕ РЕСПУБЛИКИ САХА (ЯКУТИЯ) «ЖАТАЙСКИЙ ТЕХНИКУМ»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B0D137-EF2D-4E6F-B311-7D91A8AE2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040" y="1838193"/>
            <a:ext cx="5578872" cy="135418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3500" dirty="0">
                <a:solidFill>
                  <a:schemeClr val="tx1"/>
                </a:solidFill>
              </a:rPr>
              <a:t>Портфолио преподавателя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0654C7-76B7-40EB-98D0-D7D02D6B8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2871" y="0"/>
            <a:ext cx="1409129" cy="131848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4A082F-1409-4637-A9D0-7058C07B8821}"/>
              </a:ext>
            </a:extLst>
          </p:cNvPr>
          <p:cNvSpPr/>
          <p:nvPr/>
        </p:nvSpPr>
        <p:spPr>
          <a:xfrm>
            <a:off x="4307375" y="3415457"/>
            <a:ext cx="337731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Алексеевой </a:t>
            </a:r>
          </a:p>
          <a:p>
            <a:pPr algn="ctr"/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Надежды</a:t>
            </a:r>
          </a:p>
          <a:p>
            <a:pPr algn="ctr"/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Викторовны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0302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70793" y="-1184002"/>
            <a:ext cx="6486772" cy="930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50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204" y="187711"/>
            <a:ext cx="9234631" cy="653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23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42474"/>
            <a:ext cx="8596668" cy="4877580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"Создание образовательных видеоматериалов от скринкаста к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видеолекции«, 24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ч., ГАУ ДПО РС (Я) «ИРПО»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08.02-22.02.2022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пятницу отправят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11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7BD55-4F48-429B-9889-27A8A1840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650" y="669053"/>
            <a:ext cx="8596668" cy="1320800"/>
          </a:xfrm>
        </p:spPr>
        <p:txBody>
          <a:bodyPr>
            <a:normAutofit/>
          </a:bodyPr>
          <a:lstStyle/>
          <a:p>
            <a:r>
              <a:rPr lang="ru-RU" sz="2500" b="1" dirty="0"/>
              <a:t>Мониторинг учебной деятельности ПОО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5427C3-846C-45C9-8476-8EC30413C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37" y="1182972"/>
            <a:ext cx="8750219" cy="5961355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6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по программам ППССЗ:</a:t>
            </a:r>
            <a:endParaRPr lang="ru-RU" sz="2600" b="1" dirty="0">
              <a:solidFill>
                <a:schemeClr val="accent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2017-2018 уч. год: успеваемость – 82%, качество – 60%</a:t>
            </a:r>
            <a:endParaRPr lang="ru-RU" sz="2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2018-2019 уч. год: успеваемость – 100%, качество – 61%</a:t>
            </a:r>
            <a:endParaRPr lang="ru-RU" sz="2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2019-2020 уч. год: успеваемость – 100%, качество – 56%</a:t>
            </a:r>
            <a:endParaRPr lang="ru-RU" sz="2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2020-2021 уч. год: успеваемость – 100%, качество – 44</a:t>
            </a:r>
            <a:r>
              <a:rPr lang="ru-RU" sz="2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2021-2022 уч. год: успеваемость –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100%,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– 63%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6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600" b="1" dirty="0" smtClean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6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программам ППКРС:</a:t>
            </a:r>
            <a:endParaRPr lang="ru-RU" sz="2600" b="1" dirty="0">
              <a:solidFill>
                <a:schemeClr val="accent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2017-2018 уч. год: успеваемость – 96%, качество – 52%</a:t>
            </a:r>
            <a:endParaRPr lang="ru-RU" sz="2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2018-2019 уч. год: успеваемость – 98%, качество – 48%</a:t>
            </a:r>
            <a:endParaRPr lang="ru-RU" sz="2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2019-2020 уч. год: успеваемость – 100%, качество – 60%</a:t>
            </a:r>
            <a:endParaRPr lang="ru-RU" sz="2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2020-2021 уч. год: успеваемость – 100%, качество – 60</a:t>
            </a:r>
            <a:r>
              <a:rPr lang="ru-RU" sz="2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2022-2022 уч</a:t>
            </a:r>
            <a:r>
              <a:rPr lang="ru-RU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год: успеваемость </a:t>
            </a:r>
            <a:r>
              <a:rPr lang="ru-RU" sz="2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sz="2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2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качество – </a:t>
            </a:r>
            <a:r>
              <a:rPr lang="ru-RU" sz="2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r>
              <a:rPr lang="en-US" sz="2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1760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94E4D-BF70-4A19-AC29-3BDAA0D17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42" y="692727"/>
            <a:ext cx="8596668" cy="1477038"/>
          </a:xfrm>
        </p:spPr>
        <p:txBody>
          <a:bodyPr>
            <a:normAutofit/>
          </a:bodyPr>
          <a:lstStyle/>
          <a:p>
            <a:r>
              <a:rPr lang="ru-RU" sz="2500" b="1" dirty="0"/>
              <a:t>Мониторинг системы образования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B485FD-FE12-432E-B6C3-1D6B5D55A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7062" y="744612"/>
            <a:ext cx="4272938" cy="370417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15000"/>
              </a:lnSpc>
              <a:buNone/>
              <a:tabLst>
                <a:tab pos="281305" algn="l"/>
                <a:tab pos="452755" algn="l"/>
              </a:tabLst>
            </a:pP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400" dirty="0">
              <a:solidFill>
                <a:schemeClr val="tx1"/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281305" algn="l"/>
                <a:tab pos="452755" algn="l"/>
              </a:tabLst>
            </a:pPr>
            <a:endParaRPr lang="ru-RU" sz="1400" dirty="0">
              <a:solidFill>
                <a:schemeClr val="tx1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  <a:tabLst>
                <a:tab pos="281305" algn="l"/>
                <a:tab pos="452755" algn="l"/>
              </a:tabLst>
            </a:pPr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2020-2021 уч. год:</a:t>
            </a:r>
            <a:endParaRPr lang="ru-RU" dirty="0">
              <a:solidFill>
                <a:schemeClr val="accent2"/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281305" algn="l"/>
                <a:tab pos="452755" algn="l"/>
              </a:tabLs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ППССЗ: успеваемость 100%, качество –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dirty="0">
              <a:solidFill>
                <a:schemeClr val="tx1"/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281305" algn="l"/>
                <a:tab pos="452755" algn="l"/>
              </a:tabLs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ППКРС: успеваемость 100%, качество – 60%</a:t>
            </a:r>
            <a:endParaRPr lang="ru-RU" dirty="0">
              <a:solidFill>
                <a:schemeClr val="tx1"/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281305" algn="l"/>
                <a:tab pos="452755" algn="l"/>
              </a:tabLs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показатель качества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marL="0" indent="0" algn="just">
              <a:lnSpc>
                <a:spcPct val="115000"/>
              </a:lnSpc>
              <a:buNone/>
              <a:tabLst>
                <a:tab pos="281305" algn="l"/>
                <a:tab pos="452755" algn="l"/>
              </a:tabLst>
            </a:pPr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2021-2022 уч. год:</a:t>
            </a:r>
            <a:endParaRPr lang="ru-RU" dirty="0">
              <a:solidFill>
                <a:schemeClr val="accent2"/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281305" algn="l"/>
                <a:tab pos="452755" algn="l"/>
              </a:tabLs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ППССЗ: успеваемость качество –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Тарификацией не предусмотрены часы</a:t>
            </a:r>
          </a:p>
          <a:p>
            <a:pPr algn="just">
              <a:lnSpc>
                <a:spcPct val="115000"/>
              </a:lnSpc>
              <a:tabLst>
                <a:tab pos="281305" algn="l"/>
                <a:tab pos="452755" algn="l"/>
              </a:tabLs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ППКРС: успеваемость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качество –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63%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281305" algn="l"/>
                <a:tab pos="452755" algn="l"/>
              </a:tabLs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показатель качества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63%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61DC5231-70A4-430E-B6D7-0D223AE9DABA}"/>
              </a:ext>
            </a:extLst>
          </p:cNvPr>
          <p:cNvSpPr txBox="1">
            <a:spLocks/>
          </p:cNvSpPr>
          <p:nvPr/>
        </p:nvSpPr>
        <p:spPr>
          <a:xfrm>
            <a:off x="1109023" y="1181865"/>
            <a:ext cx="4996213" cy="5483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5000"/>
              </a:lnSpc>
              <a:buNone/>
              <a:tabLst>
                <a:tab pos="281305" algn="l"/>
                <a:tab pos="452755" algn="l"/>
              </a:tabLst>
            </a:pPr>
            <a: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24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Экзамен</a:t>
            </a:r>
            <a:endParaRPr lang="ru-RU" sz="2400" b="1" dirty="0">
              <a:solidFill>
                <a:schemeClr val="accent2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  <a:tabLst>
                <a:tab pos="281305" algn="l"/>
                <a:tab pos="452755" algn="l"/>
              </a:tabLst>
            </a:pPr>
            <a:r>
              <a:rPr lang="ru-RU" sz="15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2017-2018 уч. год:</a:t>
            </a:r>
            <a:endParaRPr lang="ru-RU" sz="1500" dirty="0">
              <a:solidFill>
                <a:schemeClr val="accent2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281305" algn="l"/>
                <a:tab pos="452755" algn="l"/>
              </a:tabLst>
            </a:pPr>
            <a:r>
              <a:rPr lang="ru-RU" sz="1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ППССЗ: успеваемость 100%, качество – 28%</a:t>
            </a:r>
            <a:endParaRPr lang="ru-RU" sz="1500" dirty="0">
              <a:solidFill>
                <a:schemeClr val="tx1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281305" algn="l"/>
                <a:tab pos="452755" algn="l"/>
              </a:tabLst>
            </a:pPr>
            <a:r>
              <a:rPr lang="ru-RU" sz="1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ППКРС: успеваемость 100%, качество – 72%</a:t>
            </a:r>
            <a:endParaRPr lang="ru-RU" sz="1500" dirty="0">
              <a:solidFill>
                <a:schemeClr val="tx1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281305" algn="l"/>
                <a:tab pos="452755" algn="l"/>
              </a:tabLst>
            </a:pPr>
            <a:r>
              <a:rPr lang="ru-RU" sz="1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показатель качества 50%</a:t>
            </a:r>
            <a:endParaRPr lang="ru-RU" sz="1500" dirty="0">
              <a:solidFill>
                <a:schemeClr val="tx1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  <a:tabLst>
                <a:tab pos="281305" algn="l"/>
                <a:tab pos="452755" algn="l"/>
              </a:tabLst>
            </a:pPr>
            <a:r>
              <a:rPr lang="ru-RU" sz="15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2018-2019 уч. год:</a:t>
            </a:r>
            <a:endParaRPr lang="ru-RU" sz="1500" dirty="0">
              <a:solidFill>
                <a:schemeClr val="accent2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281305" algn="l"/>
                <a:tab pos="452755" algn="l"/>
              </a:tabLst>
            </a:pPr>
            <a:r>
              <a:rPr lang="ru-RU" sz="1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ППССЗ: успеваемость 100%, качество – 48%</a:t>
            </a:r>
            <a:endParaRPr lang="ru-RU" sz="1500" dirty="0">
              <a:solidFill>
                <a:schemeClr val="tx1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281305" algn="l"/>
                <a:tab pos="452755" algn="l"/>
              </a:tabLst>
            </a:pPr>
            <a:r>
              <a:rPr lang="ru-RU" sz="1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ППКРС: успеваемость 100%, качество – 61%</a:t>
            </a:r>
            <a:endParaRPr lang="ru-RU" sz="1500" dirty="0">
              <a:solidFill>
                <a:schemeClr val="tx1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281305" algn="l"/>
                <a:tab pos="452755" algn="l"/>
              </a:tabLst>
            </a:pPr>
            <a:r>
              <a:rPr lang="ru-RU" sz="1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показатель качества 55%</a:t>
            </a:r>
            <a:endParaRPr lang="ru-RU" sz="1500" dirty="0">
              <a:solidFill>
                <a:schemeClr val="tx1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  <a:tabLst>
                <a:tab pos="281305" algn="l"/>
                <a:tab pos="452755" algn="l"/>
              </a:tabLst>
            </a:pPr>
            <a:r>
              <a:rPr lang="ru-RU" sz="15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2019-2020 уч. год:</a:t>
            </a:r>
            <a:endParaRPr lang="ru-RU" sz="1500" dirty="0">
              <a:solidFill>
                <a:schemeClr val="accent2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281305" algn="l"/>
                <a:tab pos="452755" algn="l"/>
              </a:tabLst>
            </a:pPr>
            <a:r>
              <a:rPr lang="ru-RU" sz="1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ППССЗ: успеваемость 71%, качество – 61%</a:t>
            </a:r>
            <a:endParaRPr lang="ru-RU" sz="1500" dirty="0">
              <a:solidFill>
                <a:schemeClr val="tx1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281305" algn="l"/>
                <a:tab pos="452755" algn="l"/>
              </a:tabLst>
            </a:pPr>
            <a:r>
              <a:rPr lang="ru-RU" sz="1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ППКРС: успеваемость 100%, качество – 63%</a:t>
            </a:r>
            <a:endParaRPr lang="ru-RU" sz="1500" dirty="0">
              <a:solidFill>
                <a:schemeClr val="tx1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281305" algn="l"/>
                <a:tab pos="452755" algn="l"/>
              </a:tabLst>
            </a:pPr>
            <a:r>
              <a:rPr lang="ru-RU" sz="15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Средний показатель качества 62%</a:t>
            </a:r>
            <a:endParaRPr lang="ru-RU" sz="1500" dirty="0">
              <a:solidFill>
                <a:schemeClr val="tx1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281305" algn="l"/>
                <a:tab pos="452755" algn="l"/>
              </a:tabLst>
            </a:pPr>
            <a:endParaRPr lang="ru-RU" sz="1500" dirty="0">
              <a:solidFill>
                <a:schemeClr val="tx1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887062" y="4524247"/>
            <a:ext cx="4402715" cy="221667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5000"/>
              </a:lnSpc>
              <a:buFont typeface="Wingdings 3" charset="2"/>
              <a:buNone/>
              <a:tabLst>
                <a:tab pos="281305" algn="l"/>
                <a:tab pos="452755" algn="l"/>
              </a:tabLst>
            </a:pPr>
            <a:r>
              <a:rPr lang="ru-RU" sz="28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Дифференцированный зачет</a:t>
            </a:r>
            <a:endParaRPr lang="ru-RU" sz="2800" b="1" dirty="0" smtClean="0">
              <a:solidFill>
                <a:schemeClr val="accent2"/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Font typeface="Wingdings 3" charset="2"/>
              <a:buNone/>
              <a:tabLst>
                <a:tab pos="281305" algn="l"/>
                <a:tab pos="452755" algn="l"/>
              </a:tabLst>
            </a:pPr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2018-2019 уч. год:</a:t>
            </a:r>
            <a:endParaRPr lang="ru-RU" dirty="0" smtClean="0">
              <a:solidFill>
                <a:schemeClr val="accent2"/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281305" algn="l"/>
                <a:tab pos="452755" algn="l"/>
              </a:tabLst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ППССЗ – успеваемость 94%, качество – 79%</a:t>
            </a:r>
            <a:endParaRPr lang="ru-RU" dirty="0" smtClean="0">
              <a:solidFill>
                <a:schemeClr val="tx1"/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Font typeface="Wingdings 3" charset="2"/>
              <a:buNone/>
              <a:tabLst>
                <a:tab pos="281305" algn="l"/>
                <a:tab pos="452755" algn="l"/>
              </a:tabLst>
            </a:pPr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2019-2020 уч. год:</a:t>
            </a:r>
            <a:endParaRPr lang="ru-RU" dirty="0" smtClean="0">
              <a:solidFill>
                <a:schemeClr val="accent2"/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281305" algn="l"/>
                <a:tab pos="452755" algn="l"/>
              </a:tabLst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ППССЗ – успеваемость 100%, качество 100%</a:t>
            </a:r>
          </a:p>
          <a:p>
            <a:pPr marL="0" indent="0" algn="just">
              <a:lnSpc>
                <a:spcPct val="115000"/>
              </a:lnSpc>
              <a:buFont typeface="Wingdings 3" charset="2"/>
              <a:buNone/>
              <a:tabLst>
                <a:tab pos="281305" algn="l"/>
                <a:tab pos="452755" algn="l"/>
              </a:tabLst>
            </a:pPr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2446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24D76A-3ADC-4FA5-8F75-6DCFC1487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29" y="701964"/>
            <a:ext cx="11707943" cy="13208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обучающихся в выставках, конкурсах, олимпиадах, конференциях, соревнованиях </a:t>
            </a:r>
            <a:r>
              <a:rPr lang="ru-RU" sz="2500" b="1" dirty="0" smtClean="0"/>
              <a:t/>
            </a:r>
            <a:br>
              <a:rPr lang="ru-RU" sz="2500" b="1" dirty="0" smtClean="0"/>
            </a:br>
            <a:r>
              <a:rPr lang="ru-RU" sz="2500" b="1" dirty="0" smtClean="0"/>
              <a:t> </a:t>
            </a:r>
            <a:endParaRPr lang="ru-RU" sz="25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4F89B1-4E0C-4F3E-A5AD-57F72C922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84" y="1764145"/>
            <a:ext cx="11477034" cy="427721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2000" b="1" i="1" dirty="0" smtClean="0"/>
              <a:t>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всероссийском уровне</a:t>
            </a:r>
          </a:p>
          <a:p>
            <a:pPr lvl="0"/>
            <a:r>
              <a:rPr 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Тимофеев Александр Васильевич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степени Всероссийской олимпиады по математике, Образовательный онлайн-проект 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Life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27.01.2022 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международном уровне: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Белогрудова Наталья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ДИПЛОМ, 3 место в международной олимпиаде «ИНФОурок» осенний сезон 2018 по математике (11 класс, базовый уровень).</a:t>
            </a:r>
          </a:p>
          <a:p>
            <a:pPr lvl="0"/>
            <a:r>
              <a:rPr lang="ru-RU" sz="20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Тимофеев </a:t>
            </a:r>
            <a:r>
              <a:rPr 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Александр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ПОБЕДИТЕЛЯ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 в секции «Физико-математические науки» III Международного научно-исследовательского конкурса ЛУЧШАЯ ИССЛЕДОВАТЕЛЬСКАЯ РАБОТА 2022</a:t>
            </a:r>
            <a:endPara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1225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295" y="355843"/>
            <a:ext cx="4411923" cy="623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10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F32792-7551-41B5-99A3-C3A6A28B31C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65" y="137848"/>
            <a:ext cx="4622190" cy="65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1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87" y="1653921"/>
            <a:ext cx="5460299" cy="38601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943" y="173954"/>
            <a:ext cx="4291676" cy="607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82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757" y="1403925"/>
            <a:ext cx="10979008" cy="532938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9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республиканском </a:t>
            </a:r>
            <a:r>
              <a:rPr lang="ru-RU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уровне</a:t>
            </a: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9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Белогрудова Наталья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Республиканского Интеллектуального Марафона среди обучающихся образовательных организаций СПО, посвященный 50-летию Колледжа инфраструктурных технологий, 04.04.2019 г.</a:t>
            </a:r>
          </a:p>
          <a:p>
            <a:pPr lvl="0"/>
            <a:r>
              <a:rPr lang="ru-RU" sz="29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Тимофеев Александр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Республиканского форума молодых исследователей «Шаг в будущую профессию», посвященного Году науки и технологий в РФ, СЕРТИФИКАТ научного руководителя.</a:t>
            </a:r>
          </a:p>
          <a:p>
            <a:pPr marL="0" indent="0">
              <a:buNone/>
            </a:pPr>
            <a:r>
              <a:rPr lang="ru-RU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международном </a:t>
            </a:r>
            <a:r>
              <a:rPr lang="ru-RU" sz="29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уровне: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9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Кельсинов Андрей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участников международной олимпиады «ИНФОурок» по математике (11 класс, базовый уровень), 2018 г.</a:t>
            </a:r>
          </a:p>
          <a:p>
            <a:pPr lvl="0"/>
            <a:r>
              <a:rPr lang="ru-RU" sz="29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Монастыршин Максим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участников международной олимпиады «ИНФОурок» по математике (11 класс, базовый уровень), 2018 г.</a:t>
            </a:r>
          </a:p>
          <a:p>
            <a:pPr lvl="0"/>
            <a:r>
              <a:rPr lang="ru-RU" sz="29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Сергеева Ирина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участников международной олимпиады «ИНФОурок» по математике (11 класс, базовый уровень), 2018 г.</a:t>
            </a:r>
          </a:p>
          <a:p>
            <a:pPr lvl="0"/>
            <a:r>
              <a:rPr lang="ru-RU" sz="29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Моякунова Мария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участников международной олимпиады «ИНФОурок» по математике (11 класс, базовый уровень), 2018 г.</a:t>
            </a:r>
          </a:p>
          <a:p>
            <a:pPr lvl="0"/>
            <a:r>
              <a:rPr lang="ru-RU" sz="29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Мегежекский Евгений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участников международной олимпиады «ИНФОурок» по математике (11 класс, базовый уровень), 2018 г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0D86B54-140C-4756-B5C0-ADD27589A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016" y="300838"/>
            <a:ext cx="8911687" cy="128089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обучающихся в выставках, конкурсах, олимпиадах, конференциях, соревнованиях</a:t>
            </a:r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406256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7127" y="624110"/>
            <a:ext cx="9897485" cy="1280890"/>
          </a:xfrm>
        </p:spPr>
        <p:txBody>
          <a:bodyPr/>
          <a:lstStyle/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Алексеева Надежда Викторовна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8507" y="1264554"/>
            <a:ext cx="7740075" cy="51916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высшее, ГОУ ВПО ЯГУ им. М. К. Аммосова, институт математики и информатики, квалификация «Математик, системный программист», 03.06.2008</a:t>
            </a:r>
          </a:p>
          <a:p>
            <a:pPr marL="0" indent="0">
              <a:buNone/>
            </a:pPr>
            <a:r>
              <a:rPr lang="ru-RU" sz="2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ГАУ 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ДПО РС(Я) «ИРПО» «Педагог профессионального образования», </a:t>
            </a:r>
            <a:r>
              <a:rPr lang="ru-RU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360 ч.,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09.03-30.10.2020, защита рабочей программы «ЕН.01 Математика</a:t>
            </a:r>
            <a:r>
              <a:rPr lang="ru-RU" sz="2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работы: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ГБПОУ РС(Я) «Жатайский техникум»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преподаватель математики</a:t>
            </a:r>
          </a:p>
          <a:p>
            <a:pPr marL="0" indent="0"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СЗД</a:t>
            </a:r>
          </a:p>
          <a:p>
            <a:pPr marL="0" indent="0"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стаж: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лет</a:t>
            </a:r>
          </a:p>
          <a:p>
            <a:pPr marL="0" indent="0"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Заявленная квалификационная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категория: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</a:p>
          <a:p>
            <a:pPr marL="0" indent="0">
              <a:buNone/>
            </a:pP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3D24B0-D75A-4C6D-B817-2775E7B76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19" y="1264555"/>
            <a:ext cx="2523390" cy="527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55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892" y="932873"/>
            <a:ext cx="11323782" cy="5486400"/>
          </a:xfrm>
        </p:spPr>
        <p:txBody>
          <a:bodyPr>
            <a:normAutofit fontScale="70000" lnSpcReduction="20000"/>
          </a:bodyPr>
          <a:lstStyle/>
          <a:p>
            <a:pPr lvl="0"/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Иванов Арсен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на IX Международном дистанционном конкурсе «Старт» по математике (10 класс, базовый уровень), 2022 г.</a:t>
            </a:r>
          </a:p>
          <a:p>
            <a:pPr lvl="0"/>
            <a:r>
              <a:rPr lang="ru-RU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Голомарева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Юлия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на IX Международном дистанционном конкурсе «Старт» по математике (10 класс, базовый уровень), 2022 г.</a:t>
            </a:r>
          </a:p>
          <a:p>
            <a:pPr lvl="0"/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Захаров Василий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на IX Международном дистанционном конкурсе «Старт» по математике (10 класс, базовый уровень), 2022 г.</a:t>
            </a:r>
            <a:endParaRPr lang="ru-RU" sz="2800" dirty="0"/>
          </a:p>
          <a:p>
            <a:pPr lvl="0"/>
            <a:r>
              <a:rPr lang="ru-RU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Эпингер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Олег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на IX Международном дистанционном конкурсе «Старт» по математике (10 класс, базовый уровень), 2022 г.</a:t>
            </a:r>
          </a:p>
          <a:p>
            <a:pPr lvl="0"/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Борисов Роман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на IX Международном дистанционном конкурсе «Старт» по математике (10 класс, базовый уровень), 2022 г.</a:t>
            </a:r>
          </a:p>
          <a:p>
            <a:pPr lvl="0"/>
            <a:r>
              <a:rPr lang="ru-RU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Харлампьев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Денис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на IX Международном дистанционном конкурсе «Старт» по математике (10 класс, базовый уровень), 2022 г.</a:t>
            </a:r>
          </a:p>
          <a:p>
            <a:pPr lvl="0"/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Белянцев Дмитрий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международной олимпиады «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Инфоурок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зимний сезон по математике (1 курс, углубленный уровень), 2022 г</a:t>
            </a:r>
          </a:p>
          <a:p>
            <a:pPr lvl="0"/>
            <a:r>
              <a:rPr lang="ru-RU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Бойцова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Лидия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международной олимпиады «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Инфоурок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зимний сезон по математике (1 курс, углубленный уровень), 2022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0D86B54-140C-4756-B5C0-ADD27589A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98" y="245419"/>
            <a:ext cx="8911687" cy="128089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обучающихся в выставках, конкурсах, олимпиадах, конференциях, соревнованиях</a:t>
            </a:r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3396949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2629" y="1339273"/>
            <a:ext cx="11256097" cy="5292436"/>
          </a:xfrm>
        </p:spPr>
        <p:txBody>
          <a:bodyPr>
            <a:normAutofit/>
          </a:bodyPr>
          <a:lstStyle/>
          <a:p>
            <a:pPr lvl="0"/>
            <a:r>
              <a:rPr 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Бубякин</a:t>
            </a:r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Афанасий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международной олимпиады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Инфоурок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зимний сезон по математике (1 курс, углубленный уровень), 2022 г</a:t>
            </a:r>
          </a:p>
          <a:p>
            <a:pPr lvl="0"/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Долгих Максим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международной олимпиады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Инфоурок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зимний сезон по математике (1 курс, углубленный уровень), 2022 г</a:t>
            </a:r>
          </a:p>
          <a:p>
            <a:pPr lvl="0"/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Ефимова Елена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международной олимпиады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Инфоурок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зимний сезон по математике (1 курс, углубленный уровень), 2022 г</a:t>
            </a:r>
          </a:p>
          <a:p>
            <a:pPr lvl="0"/>
            <a:r>
              <a:rPr 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Мустафаев</a:t>
            </a:r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Мурат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международной олимпиады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Инфоурок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зимний сезон по математике (1 курс, углубленный уровень), 2022 г</a:t>
            </a:r>
          </a:p>
          <a:p>
            <a:pPr lvl="0"/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Николаев Петр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международной олимпиады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Инфоурок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зимний сезон по математике (1 курс, углубленный уровень), 2022 г</a:t>
            </a:r>
          </a:p>
          <a:p>
            <a:pPr lvl="0"/>
            <a:r>
              <a:rPr 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Ногнорутов</a:t>
            </a:r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Рустам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международной олимпиады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Инфоурок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зимний сезон по математике (1 курс, углубленный уровень), 2022 г</a:t>
            </a:r>
          </a:p>
          <a:p>
            <a:pPr lvl="0"/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Сальков Никита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международной олимпиады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Инфоурок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зимний сезон по математике (1 курс, углубленный уровень), 2022 г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0D86B54-140C-4756-B5C0-ADD27589A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88" y="319310"/>
            <a:ext cx="8911687" cy="128089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обучающихся в выставках, конкурсах, олимпиадах, конференциях, соревнованиях</a:t>
            </a:r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3053763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FFE95C-2FAF-476D-B753-F20FEF2B1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86" y="822035"/>
            <a:ext cx="7833332" cy="534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49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435" y="249382"/>
            <a:ext cx="4729638" cy="65530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95" y="1597893"/>
            <a:ext cx="5987170" cy="423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61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FE02A7-07F0-45FD-BBF5-984D30A7FF4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82" y="247988"/>
            <a:ext cx="4446391" cy="62957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BA2B52-5E04-4ECF-90CB-C9C5001E483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902" y="247988"/>
            <a:ext cx="4443271" cy="629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10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4F87D0-C13E-4FDB-9422-E7D4DCABDEA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34" y="1574575"/>
            <a:ext cx="3496584" cy="49509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D18783-5829-42C4-A8DE-193B411B886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837" y="198012"/>
            <a:ext cx="3556199" cy="50353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AB3669-4D20-4BF9-A0F7-BFDB2944A5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836" y="1654153"/>
            <a:ext cx="3556199" cy="503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80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432" y="203199"/>
            <a:ext cx="3505221" cy="4917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78" y="1681018"/>
            <a:ext cx="3505223" cy="4917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86" y="1681018"/>
            <a:ext cx="3505221" cy="49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50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96" y="1592912"/>
            <a:ext cx="3515877" cy="49321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649" y="1642467"/>
            <a:ext cx="3445226" cy="48330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469" y="216694"/>
            <a:ext cx="3478932" cy="4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90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67" y="1551709"/>
            <a:ext cx="3538972" cy="49645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858" y="235528"/>
            <a:ext cx="3538972" cy="49645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948" y="1630219"/>
            <a:ext cx="3538972" cy="496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79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19" y="1468581"/>
            <a:ext cx="3657487" cy="5130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093" y="258618"/>
            <a:ext cx="3657487" cy="5130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367" y="1537853"/>
            <a:ext cx="3558725" cy="499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52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0A81DA-9E22-4EDC-92C3-464983C97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265" y="238843"/>
            <a:ext cx="9714862" cy="644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75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83" y="1496290"/>
            <a:ext cx="3746687" cy="52559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930" y="277090"/>
            <a:ext cx="3726622" cy="52277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713" y="1496290"/>
            <a:ext cx="3726623" cy="522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67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04244-6853-409F-894F-4CFFCFD02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94190"/>
            <a:ext cx="11256885" cy="1320800"/>
          </a:xfrm>
        </p:spPr>
        <p:txBody>
          <a:bodyPr>
            <a:norm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рограммно-методическое сопровождение </a:t>
            </a:r>
            <a:br>
              <a:rPr lang="ru-RU" sz="2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образовательного процесса</a:t>
            </a:r>
            <a:endParaRPr lang="ru-RU" sz="25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A148A8-AA7B-4930-8168-DE4693F0E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62545"/>
            <a:ext cx="10489430" cy="4590473"/>
          </a:xfrm>
        </p:spPr>
        <p:txBody>
          <a:bodyPr>
            <a:normAutofit/>
          </a:bodyPr>
          <a:lstStyle/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открытого урока на тему «Уравнение касательной»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ЕН.01 Математика, ППССЗ 34.02.01 Сестринское дело;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Адаптированная программа:</a:t>
            </a:r>
          </a:p>
          <a:p>
            <a:pPr marL="0" lv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ОДП.1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Математика: алгебра и начала математического анализа; геометрия, ППКРС 15.01.05 Сварщик (ручной и частично механизированной сварки (наплавки);</a:t>
            </a:r>
          </a:p>
          <a:p>
            <a:pPr marL="0" lv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ОДП.1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Математика, ППКРС 13.01.10 Электромонтер по ремонту и обслуживанию электрооборудования.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ПД.01. «Математика: алгебра и начала математического анализа; геометрия», ППКРС 15.02.10 Мехатроника и мобильная робототехника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разработка открытого урока на тему «Математический тир по теме «Многогранники»</a:t>
            </a:r>
          </a:p>
          <a:p>
            <a:pPr lvl="0" algn="just">
              <a:lnSpc>
                <a:spcPct val="115000"/>
              </a:lnSpc>
            </a:pPr>
            <a:endParaRPr lang="ru-RU" sz="2000" dirty="0">
              <a:solidFill>
                <a:schemeClr val="tx1"/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ru-RU" sz="18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ru-RU" sz="18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0743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10B497-37A6-48C9-A58B-7114D2515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17" y="285117"/>
            <a:ext cx="11398210" cy="1320800"/>
          </a:xfrm>
        </p:spPr>
        <p:txBody>
          <a:bodyPr>
            <a:normAutofit/>
          </a:bodyPr>
          <a:lstStyle/>
          <a:p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распространение в педагогических коллективах опыта практических результатов своей профессиональной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6E507F-1C63-4EB8-9825-CEBDDFB6A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17" y="1287262"/>
            <a:ext cx="11398210" cy="5409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всероссийском уровне: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о публикации на сайте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infourok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методическую разработку, которая успешно прошла проверку и получила высокую оценку от эксперта «ИНФОурок». Открытый урок на тему «Уравнение касательной».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(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infourok.ru/otkritiy-urok-na-temu-uravnenie-kasatelnoy-3453189.html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международном уровне: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Справка о публикации научной работы «Процесс обучения по дисциплине «ЕН.01 Математика» в условиях пандемии на примере обучения по специальности 32.01.022 «Сестринское дело» в сборнике статей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Международной научно-практической конференции «Фундаментальные и прикладные научные исследования: актуальные вопросы, достижения и инновации», который размещен на сайте МЦНС «Наука и Просвещение» (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https://elibrary.ru/item.asp?id=47563224&amp;pff=1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зарегистрирован Научной электронной библиотеке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eLIBRARY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Справка о публикации научной работы «ИСПОЛЬЗОВАНИЕ МАТЕМАТИЧЕСКИХ ЗАДАЧ В МЕДИЦИНЕ» студента Тимофеева Александра Васильевича в сборнике статей III Международного научно-исследовательского конкурса «ЛУЧШАЯ ИССЛЕДОВАТЕЛЬСКАЯ РАБОТА 2022», который размещен на сайте МЦНС «Наука и Просвещение» (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https://elibrary.ru/item.asp?id=47950176&amp;pff=1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зарегистрирован Научной электронной библиотеке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eLIBRARY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1244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B74790-5B27-4BFF-AE93-3108F5262C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734" y="229872"/>
            <a:ext cx="4391884" cy="621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821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4" y="64656"/>
            <a:ext cx="4692073" cy="66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545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19" y="1299910"/>
            <a:ext cx="3712099" cy="52790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18" y="1299910"/>
            <a:ext cx="7416593" cy="527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34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840" y="239784"/>
            <a:ext cx="4478488" cy="6334894"/>
          </a:xfrm>
        </p:spPr>
      </p:pic>
    </p:spTree>
    <p:extLst>
      <p:ext uri="{BB962C8B-B14F-4D97-AF65-F5344CB8AC3E}">
        <p14:creationId xmlns:p14="http://schemas.microsoft.com/office/powerpoint/2010/main" val="37694459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62" y="1575080"/>
            <a:ext cx="5684348" cy="39947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959" y="1575081"/>
            <a:ext cx="5719314" cy="399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14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AC3304-388A-46B0-98B3-230F95798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17" y="628072"/>
            <a:ext cx="9070348" cy="1297394"/>
          </a:xfrm>
        </p:spPr>
        <p:txBody>
          <a:bodyPr>
            <a:normAutofit/>
          </a:bodyPr>
          <a:lstStyle/>
          <a:p>
            <a:r>
              <a:rPr lang="ru-RU" sz="2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Продуктивность методической деятельности на уровне ПОО</a:t>
            </a:r>
            <a:endParaRPr lang="ru-RU" sz="25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832A47-BC9D-442D-BE02-92A1C1CBB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17" y="1237674"/>
            <a:ext cx="11801383" cy="526472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уровне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ПОО: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об участии в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республиканском заочном педагогическом чтении «Педагогическая копилка инклюзивного профессионального образования: опыт и перспективы», 01-03.03.2019 ГБПОУ РС(Я) «Жатайский техникум»;</a:t>
            </a:r>
          </a:p>
          <a:p>
            <a:pPr marL="0" indent="0">
              <a:buNone/>
            </a:pP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республиканском уровне: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успешном выполнении «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республиканский Математический диктант», 30.03.2018</a:t>
            </a:r>
          </a:p>
          <a:p>
            <a:pPr lvl="0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отборочного этапа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Республиканской Профессиональной игры молодых педагогов ОЛИМП»,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МОиН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РС(Я), АОУ РС(Я) ДПО «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ИРОиПК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им. С.Н. Донского –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РОО «Ассоциация молодых педагогов РС(Я).</a:t>
            </a:r>
          </a:p>
          <a:p>
            <a:pPr marL="0" indent="0">
              <a:buNone/>
            </a:pP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всероссийском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уровне: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мероприятия Онлайн-урок «С деньгами на «ТЫ», зачем быть финансово грамотным?», ЦБ РФ, Управление Службы по защите прав потребителей и обеспечению доступности финансовых услуг в Приволжском федеральном округе,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2020.</a:t>
            </a: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в онлайн-неделе методических семинаров СУПЕРМАРАФОНА Всероссийского чемпионата по финансовой грамотности, 29.11. -  04.12.2021. </a:t>
            </a:r>
          </a:p>
          <a:p>
            <a:pPr marL="0" indent="0">
              <a:buNone/>
            </a:pP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международном уровне: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ДИПЛОМ победителя (3 место) на международной педагогической олимпиаде «Педагогическое мастерство», 26.01.2022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78914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F26340-3F57-4316-A1E4-EC3ECC97A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02" y="383454"/>
            <a:ext cx="8612815" cy="61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77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EA28CC-C69B-4912-8C57-D373135A8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62258" y="273365"/>
            <a:ext cx="4875969" cy="70816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D0C0A7-57E1-4E79-BBBC-4A3C3D0BC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889" y="223388"/>
            <a:ext cx="4339739" cy="618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006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323D68-067F-4605-80D0-ECA05EF9E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951" y="225708"/>
            <a:ext cx="8772067" cy="621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55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CF5D56-31E4-40DF-97F1-193655A97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083" y="281124"/>
            <a:ext cx="8850826" cy="610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427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2F69BE-E7D3-48C6-9617-E5EA5DC2C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771" y="401027"/>
            <a:ext cx="8936374" cy="633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203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306" y="370542"/>
            <a:ext cx="8815821" cy="617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315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221" y="304800"/>
            <a:ext cx="4476578" cy="632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909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4327" y="1717964"/>
            <a:ext cx="10710285" cy="41932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республиканском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уровне: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тему: «Урок геометрии для лиц с ОВЗ по зрению» на отборочном этапе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Республиканской Профессиональной игры молодых педагогов ОЛИМП»,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РС(Я), АОУ РС(Я) ДПО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ИРОиПК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им. С.Н. Донского –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РОО «Ассоциация молодых педагогов РС(Я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республиканского заочного педагогического чтении «Педагогическая копилка инклюзивного профессионального образования: опыт и перспективы», 01-03.03.2019 ГБПОУ РС(Я) «Жатайский техникум»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международном уровне: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в секции «Физико-математические науки»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LII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Международной научно-практической конференции «Фундаментальные и прикладные научные исследования: актуальные вопросы, достижения и инновации»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0088" y="300837"/>
            <a:ext cx="8911687" cy="1280890"/>
          </a:xfrm>
        </p:spPr>
        <p:txBody>
          <a:bodyPr>
            <a:no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 конкурсах (выставках) п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рофессионального мастерства 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2219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165" y="161651"/>
            <a:ext cx="4646926" cy="6571855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5" y="1736075"/>
            <a:ext cx="5551055" cy="392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65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BDFEC-4F3A-4848-A329-67E802B9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26" y="682145"/>
            <a:ext cx="8596668" cy="1320800"/>
          </a:xfrm>
        </p:spPr>
        <p:txBody>
          <a:bodyPr>
            <a:norm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за профессиональную деятельность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593392-5F55-4469-9F1D-2B962BE54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026" y="1251751"/>
            <a:ext cx="11506774" cy="539843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республиканском уровне: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БЛАГОДАРСТВЕННОЕ ПИСЬМО СВФУ им. М. К. Аммосова Колледж инфраструктурных технологий за подготовку студентов к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Республиканскому Интеллектуальному марафону среди обучающихся образовательных организаций СПО, посвящённому 50-летию Колледжа инфраструктурных технологий, 2019;</a:t>
            </a:r>
          </a:p>
          <a:p>
            <a:pPr marL="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международном уровне: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о подготовке к участию в международной олимпиаде «ИНФОурок» по математике (базовый уровень), учащихся, ставших победителями (занявших 3 место), 2018;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о подготовке к участию в международной олимпиаде «ИНФОурок» осенний сезон 2018 по математике (углубленный уровень), 2018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 за оказанное содействие в подготовке научно-исследовательской работы, которая была положительно оценена на III Международном научно-исследовательском конкурсе «ЛУЧШАЯ ИССЛЕДОВАТЕЛЬСКАЯ РАБОТА 2022»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 учителю, за активное участие в проведении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IX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Международного дистанционного конкурса «СТАРТ», 2022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о подготовке участников к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Международному дистанционному конкурсу «СТАРТ», 2022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о подготовке учащихся к участию в международной олимпиаде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Инфоурок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зимний сезон 2022 по математике (углубленный уровень), 2022 г.</a:t>
            </a:r>
          </a:p>
        </p:txBody>
      </p:sp>
    </p:spTree>
    <p:extLst>
      <p:ext uri="{BB962C8B-B14F-4D97-AF65-F5344CB8AC3E}">
        <p14:creationId xmlns:p14="http://schemas.microsoft.com/office/powerpoint/2010/main" val="19023343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F2486F-B3D8-46A4-85DA-B38B62913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85" y="439466"/>
            <a:ext cx="9120360" cy="648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441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5D0BDF-AAFA-42AF-B510-4BEFC94BBCC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136" y="248842"/>
            <a:ext cx="4455046" cy="63048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7F76FC-092A-4084-8290-23397F0159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106" y="248842"/>
            <a:ext cx="4455046" cy="630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6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1688" y="1265381"/>
            <a:ext cx="10952924" cy="5477163"/>
          </a:xfrm>
        </p:spPr>
        <p:txBody>
          <a:bodyPr>
            <a:normAutofit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ГБПОУ РС(Я) «Жатайский техникум» по программе «Разработка адаптированной программы в СПО»,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 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01.03-03.03.2020;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ГАУ ДПО РС (Я) «ИРПО» по программе «Информационные и коммуникационные технологии в СПО»,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30.03-10.05.2020;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АНО ДПО «ЦОП» РС(Я) по программе «Цифровые инструменты педагога»,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19.10. -29.10.2020.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АНО «СПб центр дополнительного профессионального образования», Всероссийский образовательный проект RAZVITUM по программе «Есть контакт! Работа педагога современными родителями как обязательное требование Профстандарта «Педагог»,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ч.,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01.10.2020;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ГАУ ДПО РС (Я) «ИРПО» по программе «Научно-исследовательская работа: проектирование, планирование, технологии»,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27.01. -31.01.2022.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Частное образовательное учреждение дополнительного профессионального образования «Институт переподготовки и повышения квалификации» по программе «Теория и методика преподавания математики в соответствии с ФГОС СПО»,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 ч.,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26.01. -01.02.2022;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ГАУ ДПО РС (Я) «ИРПО» по программе «Создание образовательных видеоматериалов от скринкаста к видеолекции»,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08.02-22.02.2022.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1838DCB-87B1-46DB-A497-B460C40CC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688" y="707237"/>
            <a:ext cx="8911687" cy="1280890"/>
          </a:xfrm>
        </p:spPr>
        <p:txBody>
          <a:bodyPr>
            <a:normAutofit/>
          </a:bodyPr>
          <a:lstStyle/>
          <a:p>
            <a:r>
              <a:rPr lang="ru-RU" sz="2500" b="1" dirty="0" smtClean="0"/>
              <a:t>Повышение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квалификации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4302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478" y="422693"/>
            <a:ext cx="8443322" cy="596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594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395" y="186025"/>
            <a:ext cx="4473132" cy="62750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750" y="186025"/>
            <a:ext cx="4513304" cy="633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861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86" y="314035"/>
            <a:ext cx="4572682" cy="641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6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E8CFAE-1F37-4C2F-BC70-FD2C1E14A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17" y="136391"/>
            <a:ext cx="9365037" cy="657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32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7D06C0-9058-488A-86C2-C038DED0C6B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2544" y="-1189349"/>
            <a:ext cx="6534671" cy="923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49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65FA27-9456-4E2A-9E81-2454DB3C4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35" y="112288"/>
            <a:ext cx="9648983" cy="663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36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7BB6C0-921D-47E6-A202-7C8BDB0B6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600" y="167705"/>
            <a:ext cx="9102327" cy="643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40708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654</TotalTime>
  <Words>1711</Words>
  <Application>Microsoft Office PowerPoint</Application>
  <PresentationFormat>Широкоэкранный</PresentationFormat>
  <Paragraphs>148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9" baseType="lpstr">
      <vt:lpstr>Arial</vt:lpstr>
      <vt:lpstr>Calibri</vt:lpstr>
      <vt:lpstr>Century Gothic</vt:lpstr>
      <vt:lpstr>Courier New</vt:lpstr>
      <vt:lpstr>Times New Roman</vt:lpstr>
      <vt:lpstr>Wingdings 3</vt:lpstr>
      <vt:lpstr>Легкий дым</vt:lpstr>
      <vt:lpstr>МИНИСТЕРСТВО ОБРАЗОВАНИЯ И НАУКИ РЕСПУБЛИКИ САХА(ЯКУТИЯ)  ГОСУДАРСТВЕННОЕ БЮДЖЕТНОЕ ПРОФЕССИОНАЛЬНОЕ ОБРАЗОВАТЕЛЬНОЕ УЧРЕЖДЕНИЕ РЕСПУБЛИКИ САХА (ЯКУТИЯ) «ЖАТАЙСКИЙ ТЕХНИКУМ» </vt:lpstr>
      <vt:lpstr>Алексеева Надежда Викторовна</vt:lpstr>
      <vt:lpstr>Презентация PowerPoint</vt:lpstr>
      <vt:lpstr>Презентация PowerPoint</vt:lpstr>
      <vt:lpstr>Повышение квалификации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Мониторинг учебной деятельности ПОО </vt:lpstr>
      <vt:lpstr>Мониторинг системы образования</vt:lpstr>
      <vt:lpstr>Результаты участия обучающихся в выставках, конкурсах, олимпиадах, конференциях, соревнованиях   </vt:lpstr>
      <vt:lpstr>Презентация PowerPoint</vt:lpstr>
      <vt:lpstr>Презентация PowerPoint</vt:lpstr>
      <vt:lpstr>Презентация PowerPoint</vt:lpstr>
      <vt:lpstr>Результаты участия обучающихся в выставках, конкурсах, олимпиадах, конференциях, соревнованиях</vt:lpstr>
      <vt:lpstr>Результаты участия обучающихся в выставках, конкурсах, олимпиадах, конференциях, соревнованиях</vt:lpstr>
      <vt:lpstr>Результаты участия обучающихся в выставках, конкурсах, олимпиадах, конференциях, соревнованиях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Программно-методическое сопровождение  образовательного процесса</vt:lpstr>
      <vt:lpstr>Обобщение и распространение в педагогических коллективах опыта практических результатов своей профессиональной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Продуктивность методической деятельности на уровне ПОО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участия в конкурсах (выставках) профессионального мастерства </vt:lpstr>
      <vt:lpstr>Презентация PowerPoint</vt:lpstr>
      <vt:lpstr>Поощрения за профессиональную деятельность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 Захаров</dc:creator>
  <cp:lastModifiedBy>Nadejda</cp:lastModifiedBy>
  <cp:revision>61</cp:revision>
  <dcterms:created xsi:type="dcterms:W3CDTF">2020-11-27T08:44:46Z</dcterms:created>
  <dcterms:modified xsi:type="dcterms:W3CDTF">2022-03-02T09:47:31Z</dcterms:modified>
</cp:coreProperties>
</file>